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1" r:id="rId4"/>
    <p:sldId id="260" r:id="rId5"/>
    <p:sldId id="262" r:id="rId6"/>
    <p:sldId id="263" r:id="rId7"/>
    <p:sldId id="264" r:id="rId8"/>
    <p:sldId id="265" r:id="rId9"/>
    <p:sldId id="266" r:id="rId10"/>
    <p:sldId id="267" r:id="rId11"/>
    <p:sldId id="268" r:id="rId12"/>
    <p:sldId id="302" r:id="rId13"/>
    <p:sldId id="306" r:id="rId14"/>
    <p:sldId id="307" r:id="rId15"/>
    <p:sldId id="304" r:id="rId16"/>
    <p:sldId id="303" r:id="rId17"/>
    <p:sldId id="305"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92" r:id="rId39"/>
    <p:sldId id="293" r:id="rId40"/>
    <p:sldId id="294" r:id="rId41"/>
    <p:sldId id="295" r:id="rId42"/>
    <p:sldId id="296" r:id="rId43"/>
    <p:sldId id="297" r:id="rId44"/>
    <p:sldId id="298" r:id="rId45"/>
    <p:sldId id="289" r:id="rId46"/>
    <p:sldId id="290" r:id="rId47"/>
    <p:sldId id="308" r:id="rId48"/>
    <p:sldId id="309" r:id="rId49"/>
    <p:sldId id="310" r:id="rId50"/>
    <p:sldId id="291" r:id="rId51"/>
    <p:sldId id="299" r:id="rId52"/>
    <p:sldId id="300" r:id="rId53"/>
    <p:sldId id="301" r:id="rId5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24" autoAdjust="0"/>
  </p:normalViewPr>
  <p:slideViewPr>
    <p:cSldViewPr>
      <p:cViewPr>
        <p:scale>
          <a:sx n="96" d="100"/>
          <a:sy n="96" d="100"/>
        </p:scale>
        <p:origin x="-600" y="1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51435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95250" y="2571750"/>
            <a:ext cx="51435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400050"/>
            <a:ext cx="5105400" cy="2151126"/>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2654898"/>
            <a:ext cx="5114778" cy="825936"/>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4918459"/>
            <a:ext cx="2002464" cy="170177"/>
          </a:xfrm>
        </p:spPr>
        <p:txBody>
          <a:bodyPr/>
          <a:lstStyle>
            <a:lvl1pPr>
              <a:defRPr lang="en-US" smtClean="0">
                <a:solidFill>
                  <a:srgbClr val="FFFFFF"/>
                </a:solidFill>
              </a:defRPr>
            </a:lvl1pPr>
            <a:extLst/>
          </a:lstStyle>
          <a:p>
            <a:fld id="{7A8D32AB-E5ED-462C-A226-92C15881AD82}" type="datetimeFigureOut">
              <a:rPr lang="en-US" smtClean="0"/>
              <a:pPr/>
              <a:t>4/8/2018</a:t>
            </a:fld>
            <a:endParaRPr lang="en-US"/>
          </a:p>
        </p:txBody>
      </p:sp>
      <p:sp>
        <p:nvSpPr>
          <p:cNvPr id="18" name="Footer Placeholder 17"/>
          <p:cNvSpPr>
            <a:spLocks noGrp="1"/>
          </p:cNvSpPr>
          <p:nvPr>
            <p:ph type="ftr" sz="quarter" idx="11"/>
          </p:nvPr>
        </p:nvSpPr>
        <p:spPr>
          <a:xfrm>
            <a:off x="2819400" y="4918460"/>
            <a:ext cx="2927722" cy="17145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4917186"/>
            <a:ext cx="588336" cy="171450"/>
          </a:xfrm>
        </p:spPr>
        <p:txBody>
          <a:bodyPr/>
          <a:lstStyle>
            <a:lvl1pPr>
              <a:defRPr lang="en-US" smtClean="0">
                <a:solidFill>
                  <a:srgbClr val="FFFFFF"/>
                </a:solidFill>
              </a:defRPr>
            </a:lvl1pPr>
            <a:extLst/>
          </a:lstStyle>
          <a:p>
            <a:fld id="{7296609B-0DB6-44E2-BCED-569600167AD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A8D32AB-E5ED-462C-A226-92C15881AD82}" type="datetimeFigureOut">
              <a:rPr lang="en-US" smtClean="0"/>
              <a:pPr/>
              <a:t>4/8/2018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296609B-0DB6-44E2-BCED-569600167A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06217"/>
            <a:ext cx="1524000" cy="4388644"/>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05982"/>
            <a:ext cx="6019800" cy="4388644"/>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4918459"/>
            <a:ext cx="2002464" cy="170177"/>
          </a:xfrm>
        </p:spPr>
        <p:txBody>
          <a:bodyPr/>
          <a:lstStyle>
            <a:extLst/>
          </a:lstStyle>
          <a:p>
            <a:fld id="{7A8D32AB-E5ED-462C-A226-92C15881AD82}" type="datetimeFigureOut">
              <a:rPr lang="en-US" smtClean="0"/>
              <a:pPr/>
              <a:t>4/8/2018</a:t>
            </a:fld>
            <a:endParaRPr lang="en-US"/>
          </a:p>
        </p:txBody>
      </p:sp>
      <p:sp>
        <p:nvSpPr>
          <p:cNvPr id="5" name="Footer Placeholder 4"/>
          <p:cNvSpPr>
            <a:spLocks noGrp="1"/>
          </p:cNvSpPr>
          <p:nvPr>
            <p:ph type="ftr" sz="quarter" idx="11"/>
          </p:nvPr>
        </p:nvSpPr>
        <p:spPr>
          <a:xfrm>
            <a:off x="457200" y="4917186"/>
            <a:ext cx="3657600" cy="171450"/>
          </a:xfrm>
        </p:spPr>
        <p:txBody>
          <a:bodyPr/>
          <a:lstStyle>
            <a:extLst/>
          </a:lstStyle>
          <a:p>
            <a:endParaRPr lang="en-US"/>
          </a:p>
        </p:txBody>
      </p:sp>
      <p:sp>
        <p:nvSpPr>
          <p:cNvPr id="6" name="Slide Number Placeholder 5"/>
          <p:cNvSpPr>
            <a:spLocks noGrp="1"/>
          </p:cNvSpPr>
          <p:nvPr>
            <p:ph type="sldNum" sz="quarter" idx="12"/>
          </p:nvPr>
        </p:nvSpPr>
        <p:spPr>
          <a:xfrm>
            <a:off x="6254496" y="4914900"/>
            <a:ext cx="588336" cy="171450"/>
          </a:xfrm>
        </p:spPr>
        <p:txBody>
          <a:bodyPr/>
          <a:lstStyle>
            <a:lvl1pPr>
              <a:defRPr>
                <a:solidFill>
                  <a:schemeClr val="tx2"/>
                </a:solidFill>
              </a:defRPr>
            </a:lvl1pPr>
            <a:extLst/>
          </a:lstStyle>
          <a:p>
            <a:fld id="{7296609B-0DB6-44E2-BCED-569600167A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A8D32AB-E5ED-462C-A226-92C15881AD82}" type="datetimeFigureOut">
              <a:rPr lang="en-US" smtClean="0"/>
              <a:pPr/>
              <a:t>4/8/2018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296609B-0DB6-44E2-BCED-569600167A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116378"/>
            <a:ext cx="6255488" cy="1021556"/>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428751"/>
            <a:ext cx="6255488" cy="557630"/>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4917607"/>
            <a:ext cx="2002464" cy="170177"/>
          </a:xfrm>
        </p:spPr>
        <p:txBody>
          <a:bodyPr bIns="0" anchor="b"/>
          <a:lstStyle>
            <a:lvl1pPr>
              <a:defRPr>
                <a:solidFill>
                  <a:schemeClr val="tx2"/>
                </a:solidFill>
              </a:defRPr>
            </a:lvl1pPr>
            <a:extLst/>
          </a:lstStyle>
          <a:p>
            <a:fld id="{7A8D32AB-E5ED-462C-A226-92C15881AD82}" type="datetimeFigureOut">
              <a:rPr lang="en-US" smtClean="0"/>
              <a:pPr/>
              <a:t>4/8/2018</a:t>
            </a:fld>
            <a:endParaRPr lang="en-US"/>
          </a:p>
        </p:txBody>
      </p:sp>
      <p:sp>
        <p:nvSpPr>
          <p:cNvPr id="5" name="Footer Placeholder 4"/>
          <p:cNvSpPr>
            <a:spLocks noGrp="1"/>
          </p:cNvSpPr>
          <p:nvPr>
            <p:ph type="ftr" sz="quarter" idx="11"/>
          </p:nvPr>
        </p:nvSpPr>
        <p:spPr>
          <a:xfrm>
            <a:off x="1735358" y="4917608"/>
            <a:ext cx="2895600" cy="17145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4916334"/>
            <a:ext cx="588336" cy="171450"/>
          </a:xfrm>
        </p:spPr>
        <p:txBody>
          <a:bodyPr/>
          <a:lstStyle>
            <a:extLst/>
          </a:lstStyle>
          <a:p>
            <a:fld id="{7296609B-0DB6-44E2-BCED-569600167AD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200151"/>
            <a:ext cx="3520440" cy="3394472"/>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200151"/>
            <a:ext cx="3520440" cy="3394472"/>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A8D32AB-E5ED-462C-A226-92C15881AD82}" type="datetimeFigureOut">
              <a:rPr lang="en-US" smtClean="0"/>
              <a:pPr/>
              <a:t>4/8/2018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296609B-0DB6-44E2-BCED-569600167A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4400550"/>
            <a:ext cx="3520440" cy="3429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4400550"/>
            <a:ext cx="3520440" cy="3429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283880"/>
            <a:ext cx="3520440" cy="30861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283880"/>
            <a:ext cx="3520440" cy="30861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A8D32AB-E5ED-462C-A226-92C15881AD82}" type="datetimeFigureOut">
              <a:rPr lang="en-US" smtClean="0"/>
              <a:pPr/>
              <a:t>4/8/2018</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7296609B-0DB6-44E2-BCED-569600167A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7A8D32AB-E5ED-462C-A226-92C15881AD82}" type="datetimeFigureOut">
              <a:rPr lang="en-US" smtClean="0"/>
              <a:pPr/>
              <a:t>4/8/2018</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7296609B-0DB6-44E2-BCED-569600167A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7A8D32AB-E5ED-462C-A226-92C15881AD82}" type="datetimeFigureOut">
              <a:rPr lang="en-US" smtClean="0"/>
              <a:pPr/>
              <a:t>4/8/2018</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7296609B-0DB6-44E2-BCED-569600167A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5897880" cy="88011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123062"/>
            <a:ext cx="5897880" cy="451884"/>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600200"/>
            <a:ext cx="7239000" cy="3278814"/>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A8D32AB-E5ED-462C-A226-92C15881AD82}" type="datetimeFigureOut">
              <a:rPr lang="en-US" smtClean="0"/>
              <a:pPr/>
              <a:t>4/8/2018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296609B-0DB6-44E2-BCED-569600167A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9" y="753501"/>
            <a:ext cx="4319527" cy="323443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7" y="749112"/>
            <a:ext cx="4319527" cy="3234430"/>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857250"/>
            <a:ext cx="3429000" cy="154305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2462726"/>
            <a:ext cx="3429000" cy="144018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7A8D32AB-E5ED-462C-A226-92C15881AD82}" type="datetimeFigureOut">
              <a:rPr lang="en-US" smtClean="0"/>
              <a:pPr/>
              <a:t>4/8/2018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296609B-0DB6-44E2-BCED-569600167AD2}" type="slidenum">
              <a:rPr lang="en-US" smtClean="0"/>
              <a:pPr/>
              <a:t>‹#›</a:t>
            </a:fld>
            <a:endParaRPr lang="en-US"/>
          </a:p>
        </p:txBody>
      </p:sp>
      <p:sp>
        <p:nvSpPr>
          <p:cNvPr id="10" name="Picture Placeholder 9"/>
          <p:cNvSpPr>
            <a:spLocks noGrp="1"/>
          </p:cNvSpPr>
          <p:nvPr>
            <p:ph type="pic" idx="1"/>
          </p:nvPr>
        </p:nvSpPr>
        <p:spPr>
          <a:xfrm>
            <a:off x="663682" y="780752"/>
            <a:ext cx="4206240" cy="315468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51435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240030"/>
            <a:ext cx="7239000" cy="85725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207062"/>
            <a:ext cx="7239000" cy="363474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4918459"/>
            <a:ext cx="2002464" cy="170177"/>
          </a:xfrm>
          <a:prstGeom prst="rect">
            <a:avLst/>
          </a:prstGeom>
        </p:spPr>
        <p:txBody>
          <a:bodyPr vert="horz" tIns="0" bIns="0" anchor="b"/>
          <a:lstStyle>
            <a:lvl1pPr algn="l" eaLnBrk="1" latinLnBrk="0" hangingPunct="1">
              <a:defRPr kumimoji="0" sz="1000">
                <a:solidFill>
                  <a:schemeClr val="tx2"/>
                </a:solidFill>
              </a:defRPr>
            </a:lvl1pPr>
            <a:extLst/>
          </a:lstStyle>
          <a:p>
            <a:fld id="{7A8D32AB-E5ED-462C-A226-92C15881AD82}" type="datetimeFigureOut">
              <a:rPr lang="en-US" smtClean="0"/>
              <a:pPr/>
              <a:t>4/8/2018</a:t>
            </a:fld>
            <a:endParaRPr lang="en-US"/>
          </a:p>
        </p:txBody>
      </p:sp>
      <p:sp>
        <p:nvSpPr>
          <p:cNvPr id="4" name="Footer Placeholder 3"/>
          <p:cNvSpPr>
            <a:spLocks noGrp="1"/>
          </p:cNvSpPr>
          <p:nvPr>
            <p:ph type="ftr" sz="quarter" idx="3"/>
          </p:nvPr>
        </p:nvSpPr>
        <p:spPr>
          <a:xfrm>
            <a:off x="457200" y="4918460"/>
            <a:ext cx="3657600" cy="17145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4917186"/>
            <a:ext cx="588336" cy="171450"/>
          </a:xfrm>
          <a:prstGeom prst="rect">
            <a:avLst/>
          </a:prstGeom>
        </p:spPr>
        <p:txBody>
          <a:bodyPr vert="horz" lIns="0" tIns="0" rIns="0" bIns="0" anchor="b"/>
          <a:lstStyle>
            <a:lvl1pPr algn="r" eaLnBrk="1" latinLnBrk="0" hangingPunct="1">
              <a:defRPr kumimoji="0" sz="1100">
                <a:solidFill>
                  <a:schemeClr val="tx2"/>
                </a:solidFill>
              </a:defRPr>
            </a:lvl1pPr>
            <a:extLst/>
          </a:lstStyle>
          <a:p>
            <a:fld id="{7296609B-0DB6-44E2-BCED-569600167A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www.soaneemrana.org/" TargetMode="External"/><Relationship Id="rId2" Type="http://schemas.openxmlformats.org/officeDocument/2006/relationships/hyperlink" Target="http://soaneemrana.org/placements/placement%20brochure.html" TargetMode="External"/><Relationship Id="rId1" Type="http://schemas.openxmlformats.org/officeDocument/2006/relationships/slideLayout" Target="../slideLayouts/slideLayout7.xml"/><Relationship Id="rId5" Type="http://schemas.openxmlformats.org/officeDocument/2006/relationships/hyperlink" Target="mailto:ccashoka@gmail.com" TargetMode="External"/><Relationship Id="rId4" Type="http://schemas.openxmlformats.org/officeDocument/2006/relationships/hyperlink" Target="http://www.soaneemrana.com/"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t"/>
          <a:lstStyle/>
          <a:p>
            <a:r>
              <a:rPr lang="en-US" sz="4400" cap="none" dirty="0" smtClean="0">
                <a:solidFill>
                  <a:schemeClr val="accent4">
                    <a:lumMod val="60000"/>
                    <a:lumOff val="40000"/>
                  </a:schemeClr>
                </a:solidFill>
                <a:latin typeface="Linotext" pitchFamily="2" charset="0"/>
              </a:rPr>
              <a:t>School of Aeronautics</a:t>
            </a:r>
            <a:r>
              <a:rPr lang="en-US" dirty="0" smtClean="0"/>
              <a:t/>
            </a:r>
            <a:br>
              <a:rPr lang="en-US" dirty="0" smtClean="0"/>
            </a:br>
            <a:r>
              <a:rPr lang="en-US" dirty="0" smtClean="0"/>
              <a:t/>
            </a:r>
            <a:br>
              <a:rPr lang="en-US" dirty="0" smtClean="0"/>
            </a:br>
            <a:r>
              <a:rPr lang="en-US" dirty="0" smtClean="0"/>
              <a:t/>
            </a:r>
            <a:br>
              <a:rPr lang="en-US" dirty="0" smtClean="0"/>
            </a:br>
            <a:r>
              <a:rPr lang="en-US" sz="3600" dirty="0" smtClean="0">
                <a:solidFill>
                  <a:schemeClr val="accent4">
                    <a:lumMod val="75000"/>
                  </a:schemeClr>
                </a:solidFill>
                <a:effectLst>
                  <a:outerShdw blurRad="38100" dist="38100" dir="2700000" algn="tl">
                    <a:srgbClr val="000000">
                      <a:alpha val="43137"/>
                    </a:srgbClr>
                  </a:outerShdw>
                </a:effectLst>
                <a:latin typeface="Josefin Sans" pitchFamily="2" charset="0"/>
              </a:rPr>
              <a:t>PLACEMENT PRESENTATION</a:t>
            </a:r>
            <a:endParaRPr lang="en-US" sz="3600" dirty="0">
              <a:solidFill>
                <a:schemeClr val="accent4">
                  <a:lumMod val="75000"/>
                </a:schemeClr>
              </a:solidFill>
              <a:effectLst>
                <a:outerShdw blurRad="38100" dist="38100" dir="2700000" algn="tl">
                  <a:srgbClr val="000000">
                    <a:alpha val="43137"/>
                  </a:srgbClr>
                </a:outerShdw>
              </a:effectLst>
              <a:latin typeface="Josefin Sans" pitchFamily="2" charset="0"/>
            </a:endParaRPr>
          </a:p>
        </p:txBody>
      </p:sp>
      <p:sp>
        <p:nvSpPr>
          <p:cNvPr id="3" name="Subtitle 2"/>
          <p:cNvSpPr>
            <a:spLocks noGrp="1"/>
          </p:cNvSpPr>
          <p:nvPr>
            <p:ph type="subTitle" idx="1"/>
          </p:nvPr>
        </p:nvSpPr>
        <p:spPr>
          <a:xfrm>
            <a:off x="3429000" y="4019550"/>
            <a:ext cx="5114778" cy="825936"/>
          </a:xfrm>
        </p:spPr>
        <p:txBody>
          <a:bodyPr anchor="b"/>
          <a:lstStyle/>
          <a:p>
            <a:r>
              <a:rPr lang="en-US" dirty="0" smtClean="0"/>
              <a:t>2018-19</a:t>
            </a:r>
            <a:endParaRPr lang="en-US" dirty="0"/>
          </a:p>
        </p:txBody>
      </p:sp>
      <p:pic>
        <p:nvPicPr>
          <p:cNvPr id="6" name="Picture 5" descr="Neemrana logo Estd 1992(1).png"/>
          <p:cNvPicPr>
            <a:picLocks noChangeAspect="1"/>
          </p:cNvPicPr>
          <p:nvPr/>
        </p:nvPicPr>
        <p:blipFill>
          <a:blip r:embed="rId2" cstate="print"/>
          <a:stretch>
            <a:fillRect/>
          </a:stretch>
        </p:blipFill>
        <p:spPr>
          <a:xfrm>
            <a:off x="381000" y="438150"/>
            <a:ext cx="1690718" cy="1447800"/>
          </a:xfrm>
          <a:prstGeom prst="rect">
            <a:avLst/>
          </a:prstGeom>
        </p:spPr>
      </p:pic>
      <p:sp>
        <p:nvSpPr>
          <p:cNvPr id="7" name="TextBox 6"/>
          <p:cNvSpPr txBox="1"/>
          <p:nvPr/>
        </p:nvSpPr>
        <p:spPr>
          <a:xfrm>
            <a:off x="152400" y="2876550"/>
            <a:ext cx="2362200" cy="2062103"/>
          </a:xfrm>
          <a:prstGeom prst="rect">
            <a:avLst/>
          </a:prstGeom>
          <a:noFill/>
        </p:spPr>
        <p:txBody>
          <a:bodyPr wrap="square" rtlCol="0">
            <a:spAutoFit/>
          </a:bodyPr>
          <a:lstStyle/>
          <a:p>
            <a:pPr algn="ctr"/>
            <a:r>
              <a:rPr lang="en-US" sz="1600" b="1" dirty="0">
                <a:latin typeface="Josefin Sans" pitchFamily="2" charset="0"/>
              </a:rPr>
              <a:t>LEADERS IN </a:t>
            </a:r>
            <a:r>
              <a:rPr lang="en-US" sz="1600" b="1" dirty="0" smtClean="0">
                <a:latin typeface="Josefin Sans" pitchFamily="2" charset="0"/>
              </a:rPr>
              <a:t>AVIATION EDUCATION INDUSTRY</a:t>
            </a:r>
          </a:p>
          <a:p>
            <a:pPr algn="ctr"/>
            <a:r>
              <a:rPr lang="en-US" sz="1600" b="1" dirty="0" smtClean="0">
                <a:latin typeface="Josefin Sans" pitchFamily="2" charset="0"/>
              </a:rPr>
              <a:t> </a:t>
            </a:r>
            <a:endParaRPr lang="en-US" sz="1600" dirty="0">
              <a:latin typeface="Josefin Sans" pitchFamily="2" charset="0"/>
            </a:endParaRPr>
          </a:p>
          <a:p>
            <a:pPr algn="ctr"/>
            <a:r>
              <a:rPr lang="en-US" sz="1600" b="1" dirty="0" smtClean="0">
                <a:latin typeface="Josefin Sans" pitchFamily="2" charset="0"/>
              </a:rPr>
              <a:t>25 </a:t>
            </a:r>
            <a:r>
              <a:rPr lang="en-US" sz="1600" b="1" dirty="0">
                <a:latin typeface="Josefin Sans" pitchFamily="2" charset="0"/>
              </a:rPr>
              <a:t>YEARS OF GLORIOUS SERVICE TO AVIATION INDUSTRY</a:t>
            </a:r>
            <a:endParaRPr lang="en-US" sz="1600" dirty="0">
              <a:latin typeface="Josefin Sans" pitchFamily="2" charset="0"/>
            </a:endParaRPr>
          </a:p>
        </p:txBody>
      </p:sp>
    </p:spTree>
  </p:cSld>
  <p:clrMapOvr>
    <a:masterClrMapping/>
  </p:clrMapOvr>
  <p:transition>
    <p:pull dir="l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66750"/>
            <a:ext cx="7086600" cy="4339650"/>
          </a:xfrm>
          <a:prstGeom prst="rect">
            <a:avLst/>
          </a:prstGeom>
          <a:noFill/>
        </p:spPr>
        <p:txBody>
          <a:bodyPr wrap="square" rtlCol="0">
            <a:spAutoFit/>
          </a:bodyPr>
          <a:lstStyle/>
          <a:p>
            <a:pPr algn="just">
              <a:lnSpc>
                <a:spcPct val="150000"/>
              </a:lnSpc>
              <a:buNone/>
            </a:pPr>
            <a:r>
              <a:rPr lang="en-US" sz="2800" b="1" dirty="0" smtClean="0">
                <a:solidFill>
                  <a:schemeClr val="accent4">
                    <a:lumMod val="75000"/>
                  </a:schemeClr>
                </a:solidFill>
                <a:latin typeface="Josefin Sans" pitchFamily="2" charset="0"/>
              </a:rPr>
              <a:t>TEACHING &amp; FACULTY</a:t>
            </a:r>
            <a:endParaRPr lang="en-US" sz="2800" b="1" dirty="0">
              <a:solidFill>
                <a:schemeClr val="accent4">
                  <a:lumMod val="75000"/>
                </a:schemeClr>
              </a:solidFill>
              <a:latin typeface="Josefin Sans" pitchFamily="2" charset="0"/>
            </a:endParaRPr>
          </a:p>
          <a:p>
            <a:pPr algn="just">
              <a:lnSpc>
                <a:spcPct val="150000"/>
              </a:lnSpc>
              <a:buNone/>
            </a:pPr>
            <a:r>
              <a:rPr lang="en-US" dirty="0" smtClean="0">
                <a:latin typeface="Josefin Sans" pitchFamily="2" charset="0"/>
              </a:rPr>
              <a:t>Innovative teaching methodology results in outstanding performance by the students and is fed by informed research.“</a:t>
            </a:r>
          </a:p>
          <a:p>
            <a:pPr algn="just">
              <a:lnSpc>
                <a:spcPct val="150000"/>
              </a:lnSpc>
            </a:pPr>
            <a:endParaRPr lang="en-US" dirty="0" smtClean="0">
              <a:latin typeface="Josefin Sans" pitchFamily="2" charset="0"/>
            </a:endParaRPr>
          </a:p>
          <a:p>
            <a:pPr algn="just">
              <a:lnSpc>
                <a:spcPct val="150000"/>
              </a:lnSpc>
            </a:pPr>
            <a:r>
              <a:rPr lang="en-US" dirty="0" smtClean="0">
                <a:latin typeface="Josefin Sans" pitchFamily="2" charset="0"/>
              </a:rPr>
              <a:t>It is a well known fact that students can learn more effectively when actively involved in the learning process.</a:t>
            </a:r>
          </a:p>
          <a:p>
            <a:pPr>
              <a:lnSpc>
                <a:spcPct val="150000"/>
              </a:lnSpc>
            </a:pPr>
            <a:endParaRPr lang="en-US" dirty="0" smtClean="0">
              <a:latin typeface="Josefin Sans" pitchFamily="2" charset="0"/>
            </a:endParaRPr>
          </a:p>
          <a:p>
            <a:pPr>
              <a:lnSpc>
                <a:spcPct val="150000"/>
              </a:lnSpc>
            </a:pPr>
            <a:r>
              <a:rPr lang="en-US" dirty="0" smtClean="0">
                <a:latin typeface="Josefin Sans" pitchFamily="2" charset="0"/>
              </a:rPr>
              <a:t>We have developed a unique approach of teaching, development and delivery  with continuous research.</a:t>
            </a:r>
          </a:p>
          <a:p>
            <a:endParaRPr lang="en-US" dirty="0">
              <a:effectLst>
                <a:outerShdw blurRad="38100" dist="38100" dir="2700000" algn="tl">
                  <a:srgbClr val="000000">
                    <a:alpha val="43137"/>
                  </a:srgbClr>
                </a:outerShdw>
              </a:effectLst>
              <a:latin typeface="Josefin Sans" pitchFamily="2" charset="0"/>
            </a:endParaRPr>
          </a:p>
        </p:txBody>
      </p:sp>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jpg"/>
          <p:cNvPicPr>
            <a:picLocks noChangeAspect="1"/>
          </p:cNvPicPr>
          <p:nvPr/>
        </p:nvPicPr>
        <p:blipFill>
          <a:blip r:embed="rId2" cstate="print"/>
          <a:stretch>
            <a:fillRect/>
          </a:stretch>
        </p:blipFill>
        <p:spPr>
          <a:xfrm>
            <a:off x="0" y="0"/>
            <a:ext cx="8153400" cy="5143500"/>
          </a:xfrm>
          <a:prstGeom prst="rect">
            <a:avLst/>
          </a:prstGeom>
        </p:spPr>
      </p:pic>
      <p:sp>
        <p:nvSpPr>
          <p:cNvPr id="3" name="TextBox 2"/>
          <p:cNvSpPr txBox="1"/>
          <p:nvPr/>
        </p:nvSpPr>
        <p:spPr>
          <a:xfrm>
            <a:off x="4343400" y="209550"/>
            <a:ext cx="3581400" cy="769441"/>
          </a:xfrm>
          <a:prstGeom prst="rect">
            <a:avLst/>
          </a:prstGeom>
          <a:noFill/>
        </p:spPr>
        <p:txBody>
          <a:bodyPr wrap="square" rtlCol="0">
            <a:spAutoFit/>
          </a:bodyPr>
          <a:lstStyle/>
          <a:p>
            <a:pPr algn="r"/>
            <a:r>
              <a:rPr lang="en-US" sz="4400" dirty="0" smtClean="0"/>
              <a:t>Laboratories</a:t>
            </a:r>
            <a:endParaRPr lang="en-US" sz="4400" dirty="0"/>
          </a:p>
        </p:txBody>
      </p:sp>
    </p:spTree>
  </p:cSld>
  <p:clrMapOvr>
    <a:masterClrMapping/>
  </p:clrMapOvr>
  <p:transition>
    <p:wheel spokes="3"/>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9.jpg"/>
          <p:cNvPicPr>
            <a:picLocks noChangeAspect="1"/>
          </p:cNvPicPr>
          <p:nvPr/>
        </p:nvPicPr>
        <p:blipFill>
          <a:blip r:embed="rId2" cstate="print"/>
          <a:stretch>
            <a:fillRect/>
          </a:stretch>
        </p:blipFill>
        <p:spPr>
          <a:xfrm>
            <a:off x="0" y="0"/>
            <a:ext cx="8153400" cy="5143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1306.jpg"/>
          <p:cNvPicPr>
            <a:picLocks noChangeAspect="1"/>
          </p:cNvPicPr>
          <p:nvPr/>
        </p:nvPicPr>
        <p:blipFill>
          <a:blip r:embed="rId2" cstate="print"/>
          <a:stretch>
            <a:fillRect/>
          </a:stretch>
        </p:blipFill>
        <p:spPr>
          <a:xfrm>
            <a:off x="0" y="8659"/>
            <a:ext cx="8153400" cy="512618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3452.jpg"/>
          <p:cNvPicPr>
            <a:picLocks noChangeAspect="1"/>
          </p:cNvPicPr>
          <p:nvPr/>
        </p:nvPicPr>
        <p:blipFill>
          <a:blip r:embed="rId2" cstate="print"/>
          <a:stretch>
            <a:fillRect/>
          </a:stretch>
        </p:blipFill>
        <p:spPr>
          <a:xfrm>
            <a:off x="1" y="0"/>
            <a:ext cx="8305799" cy="5143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195.jpg"/>
          <p:cNvPicPr>
            <a:picLocks noChangeAspect="1"/>
          </p:cNvPicPr>
          <p:nvPr/>
        </p:nvPicPr>
        <p:blipFill>
          <a:blip r:embed="rId2" cstate="print"/>
          <a:stretch>
            <a:fillRect/>
          </a:stretch>
        </p:blipFill>
        <p:spPr>
          <a:xfrm>
            <a:off x="0" y="0"/>
            <a:ext cx="8153400" cy="5143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JT AMIT.JPG"/>
          <p:cNvPicPr>
            <a:picLocks noChangeAspect="1"/>
          </p:cNvPicPr>
          <p:nvPr/>
        </p:nvPicPr>
        <p:blipFill>
          <a:blip r:embed="rId2" cstate="print"/>
          <a:stretch>
            <a:fillRect/>
          </a:stretch>
        </p:blipFill>
        <p:spPr>
          <a:xfrm>
            <a:off x="0" y="0"/>
            <a:ext cx="8429625" cy="5143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01.jpg"/>
          <p:cNvPicPr>
            <a:picLocks noChangeAspect="1"/>
          </p:cNvPicPr>
          <p:nvPr/>
        </p:nvPicPr>
        <p:blipFill>
          <a:blip r:embed="rId2" cstate="print"/>
          <a:stretch>
            <a:fillRect/>
          </a:stretch>
        </p:blipFill>
        <p:spPr>
          <a:xfrm>
            <a:off x="0" y="0"/>
            <a:ext cx="8153400"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514351"/>
            <a:ext cx="7315200" cy="4124206"/>
          </a:xfrm>
          <a:prstGeom prst="rect">
            <a:avLst/>
          </a:prstGeom>
          <a:noFill/>
        </p:spPr>
        <p:txBody>
          <a:bodyPr wrap="square" numCol="1" rtlCol="0">
            <a:spAutoFit/>
          </a:bodyPr>
          <a:lstStyle/>
          <a:p>
            <a:pPr algn="just"/>
            <a:r>
              <a:rPr lang="en-US" sz="2800" b="1" dirty="0" smtClean="0">
                <a:solidFill>
                  <a:schemeClr val="accent4">
                    <a:lumMod val="75000"/>
                  </a:schemeClr>
                </a:solidFill>
                <a:latin typeface="Josefin Sans" pitchFamily="2" charset="0"/>
              </a:rPr>
              <a:t>LABORATORIES</a:t>
            </a:r>
            <a:endParaRPr lang="en-US" sz="2800" b="1" dirty="0">
              <a:solidFill>
                <a:schemeClr val="accent4">
                  <a:lumMod val="75000"/>
                </a:schemeClr>
              </a:solidFill>
              <a:latin typeface="Josefin Sans" pitchFamily="2" charset="0"/>
            </a:endParaRPr>
          </a:p>
          <a:p>
            <a:pPr algn="just"/>
            <a:r>
              <a:rPr lang="en-US" dirty="0">
                <a:latin typeface="Josefin Sans" pitchFamily="2" charset="0"/>
              </a:rPr>
              <a:t>Practical training is an essential part of any engineering course. The institute has a well equipped workshop to impart practical training to students in basic workshop technology. The other laboratories include </a:t>
            </a:r>
          </a:p>
          <a:p>
            <a:pPr algn="just"/>
            <a:r>
              <a:rPr lang="en-US" dirty="0">
                <a:latin typeface="Josefin Sans" pitchFamily="2" charset="0"/>
              </a:rPr>
              <a:t> </a:t>
            </a:r>
            <a:endParaRPr lang="en-US" dirty="0" smtClean="0">
              <a:latin typeface="Josefin Sans" pitchFamily="2" charset="0"/>
            </a:endParaRPr>
          </a:p>
          <a:p>
            <a:pPr marL="342900" indent="-342900" algn="just">
              <a:buSzPct val="100000"/>
              <a:buFont typeface="+mj-lt"/>
              <a:buAutoNum type="arabicPeriod"/>
            </a:pPr>
            <a:r>
              <a:rPr lang="en-US" dirty="0" smtClean="0">
                <a:latin typeface="Josefin Sans" pitchFamily="2" charset="0"/>
              </a:rPr>
              <a:t>Aircraft </a:t>
            </a:r>
            <a:r>
              <a:rPr lang="en-US" dirty="0">
                <a:latin typeface="Josefin Sans" pitchFamily="2" charset="0"/>
              </a:rPr>
              <a:t>Electrical lab</a:t>
            </a:r>
          </a:p>
          <a:p>
            <a:pPr marL="342900" indent="-342900" algn="just">
              <a:buSzPct val="100000"/>
              <a:buFont typeface="+mj-lt"/>
              <a:buAutoNum type="arabicPeriod"/>
            </a:pPr>
            <a:r>
              <a:rPr lang="en-US" dirty="0">
                <a:latin typeface="Josefin Sans" pitchFamily="2" charset="0"/>
              </a:rPr>
              <a:t>Aircraft Instrument lab </a:t>
            </a:r>
          </a:p>
          <a:p>
            <a:pPr marL="342900" indent="-342900" algn="just">
              <a:buSzPct val="100000"/>
              <a:buFont typeface="+mj-lt"/>
              <a:buAutoNum type="arabicPeriod"/>
            </a:pPr>
            <a:r>
              <a:rPr lang="en-US" dirty="0">
                <a:latin typeface="Josefin Sans" pitchFamily="2" charset="0"/>
              </a:rPr>
              <a:t>Radio &amp; Navigation System lab. </a:t>
            </a:r>
          </a:p>
          <a:p>
            <a:pPr marL="342900" indent="-342900" algn="just">
              <a:buSzPct val="100000"/>
              <a:buFont typeface="+mj-lt"/>
              <a:buAutoNum type="arabicPeriod"/>
            </a:pPr>
            <a:r>
              <a:rPr lang="en-US" dirty="0">
                <a:latin typeface="Josefin Sans" pitchFamily="2" charset="0"/>
              </a:rPr>
              <a:t>Airframe Lab</a:t>
            </a:r>
          </a:p>
          <a:p>
            <a:pPr marL="342900" indent="-342900" algn="just">
              <a:buSzPct val="100000"/>
              <a:buFont typeface="+mj-lt"/>
              <a:buAutoNum type="arabicPeriod"/>
            </a:pPr>
            <a:r>
              <a:rPr lang="en-US" dirty="0">
                <a:latin typeface="Josefin Sans" pitchFamily="2" charset="0"/>
              </a:rPr>
              <a:t>Engine Lab</a:t>
            </a:r>
          </a:p>
          <a:p>
            <a:pPr marL="342900" indent="-342900" algn="just">
              <a:buSzPct val="100000"/>
              <a:buFont typeface="+mj-lt"/>
              <a:buAutoNum type="arabicPeriod"/>
            </a:pPr>
            <a:r>
              <a:rPr lang="en-US" dirty="0">
                <a:latin typeface="Josefin Sans" pitchFamily="2" charset="0"/>
              </a:rPr>
              <a:t>Aircraft Instrument Calibration Lab</a:t>
            </a:r>
          </a:p>
          <a:p>
            <a:pPr marL="342900" indent="-342900" algn="just">
              <a:buSzPct val="100000"/>
              <a:buFont typeface="+mj-lt"/>
              <a:buAutoNum type="arabicPeriod"/>
            </a:pPr>
            <a:r>
              <a:rPr lang="en-US" dirty="0">
                <a:latin typeface="Josefin Sans" pitchFamily="2" charset="0"/>
              </a:rPr>
              <a:t>Wind Tunnel Lab</a:t>
            </a:r>
          </a:p>
          <a:p>
            <a:pPr marL="342900" indent="-342900" algn="just">
              <a:buSzPct val="100000"/>
              <a:buFont typeface="+mj-lt"/>
              <a:buAutoNum type="arabicPeriod"/>
            </a:pPr>
            <a:r>
              <a:rPr lang="en-US" dirty="0">
                <a:latin typeface="Josefin Sans" pitchFamily="2" charset="0"/>
              </a:rPr>
              <a:t>Aircraft Structure Lab</a:t>
            </a:r>
          </a:p>
          <a:p>
            <a:pPr marL="342900" indent="-342900" algn="just">
              <a:buSzPct val="100000"/>
              <a:buFont typeface="+mj-lt"/>
              <a:buAutoNum type="arabicPeriod"/>
            </a:pPr>
            <a:r>
              <a:rPr lang="en-US" dirty="0">
                <a:latin typeface="Josefin Sans" pitchFamily="2" charset="0"/>
              </a:rPr>
              <a:t>Strength of Material </a:t>
            </a:r>
            <a:r>
              <a:rPr lang="en-US" dirty="0" smtClean="0">
                <a:latin typeface="Josefin Sans" pitchFamily="2" charset="0"/>
              </a:rPr>
              <a:t>Lab</a:t>
            </a:r>
            <a:endParaRPr lang="en-US" dirty="0">
              <a:latin typeface="Josefin Sans" pitchFamily="2" charset="0"/>
            </a:endParaRPr>
          </a:p>
        </p:txBody>
      </p:sp>
    </p:spTree>
  </p:cSld>
  <p:clrMapOvr>
    <a:masterClrMapping/>
  </p:clrMapOvr>
  <p:transition>
    <p:pull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438150"/>
            <a:ext cx="6934200" cy="3970318"/>
          </a:xfrm>
          <a:prstGeom prst="rect">
            <a:avLst/>
          </a:prstGeom>
          <a:noFill/>
        </p:spPr>
        <p:txBody>
          <a:bodyPr wrap="square" rtlCol="0">
            <a:spAutoFit/>
          </a:bodyPr>
          <a:lstStyle/>
          <a:p>
            <a:pPr marL="342900" indent="-342900" algn="just">
              <a:buFont typeface="+mj-lt"/>
              <a:buAutoNum type="arabicPeriod" startAt="10"/>
            </a:pPr>
            <a:r>
              <a:rPr lang="en-US" dirty="0" smtClean="0">
                <a:latin typeface="Josefin Sans" pitchFamily="2" charset="0"/>
              </a:rPr>
              <a:t>Material Testing Lab</a:t>
            </a:r>
          </a:p>
          <a:p>
            <a:pPr marL="342900" indent="-342900" algn="just">
              <a:buFont typeface="+mj-lt"/>
              <a:buAutoNum type="arabicPeriod" startAt="10"/>
            </a:pPr>
            <a:r>
              <a:rPr lang="en-US" dirty="0" smtClean="0">
                <a:latin typeface="Josefin Sans" pitchFamily="2" charset="0"/>
              </a:rPr>
              <a:t>Thermodynamics Lab</a:t>
            </a:r>
          </a:p>
          <a:p>
            <a:pPr marL="342900" indent="-342900" algn="just">
              <a:buFont typeface="+mj-lt"/>
              <a:buAutoNum type="arabicPeriod" startAt="10"/>
            </a:pPr>
            <a:r>
              <a:rPr lang="en-US" dirty="0" smtClean="0">
                <a:latin typeface="Josefin Sans" pitchFamily="2" charset="0"/>
              </a:rPr>
              <a:t>Fluid Mechanics Lab</a:t>
            </a:r>
          </a:p>
          <a:p>
            <a:pPr marL="342900" indent="-342900" algn="just">
              <a:buFont typeface="+mj-lt"/>
              <a:buAutoNum type="arabicPeriod" startAt="10"/>
            </a:pPr>
            <a:r>
              <a:rPr lang="en-US" dirty="0" smtClean="0">
                <a:latin typeface="Josefin Sans" pitchFamily="2" charset="0"/>
              </a:rPr>
              <a:t>Physics Lab</a:t>
            </a:r>
          </a:p>
          <a:p>
            <a:pPr marL="342900" indent="-342900" algn="just">
              <a:buFont typeface="+mj-lt"/>
              <a:buAutoNum type="arabicPeriod" startAt="10"/>
            </a:pPr>
            <a:r>
              <a:rPr lang="en-US" dirty="0" smtClean="0">
                <a:latin typeface="Josefin Sans" pitchFamily="2" charset="0"/>
              </a:rPr>
              <a:t>Chemistry Lab</a:t>
            </a:r>
          </a:p>
          <a:p>
            <a:pPr marL="342900" indent="-342900" algn="just">
              <a:buFont typeface="+mj-lt"/>
              <a:buAutoNum type="arabicPeriod" startAt="10"/>
            </a:pPr>
            <a:r>
              <a:rPr lang="en-US" dirty="0" smtClean="0">
                <a:latin typeface="Josefin Sans" pitchFamily="2" charset="0"/>
              </a:rPr>
              <a:t>Computer Lab</a:t>
            </a:r>
          </a:p>
          <a:p>
            <a:pPr marL="342900" indent="-342900" algn="just">
              <a:buFont typeface="+mj-lt"/>
              <a:buAutoNum type="arabicPeriod" startAt="10"/>
            </a:pPr>
            <a:r>
              <a:rPr lang="en-US" dirty="0" smtClean="0">
                <a:latin typeface="Josefin Sans" pitchFamily="2" charset="0"/>
              </a:rPr>
              <a:t>Language Lab</a:t>
            </a:r>
          </a:p>
          <a:p>
            <a:pPr marL="342900" indent="-342900" algn="just">
              <a:buFont typeface="+mj-lt"/>
              <a:buAutoNum type="arabicPeriod" startAt="10"/>
            </a:pPr>
            <a:r>
              <a:rPr lang="en-US" dirty="0" smtClean="0">
                <a:latin typeface="Josefin Sans" pitchFamily="2" charset="0"/>
              </a:rPr>
              <a:t>Basic Electronics Lab</a:t>
            </a:r>
          </a:p>
          <a:p>
            <a:pPr marL="342900" indent="-342900" algn="just">
              <a:buFont typeface="+mj-lt"/>
              <a:buAutoNum type="arabicPeriod" startAt="10"/>
            </a:pPr>
            <a:r>
              <a:rPr lang="en-US" dirty="0" smtClean="0">
                <a:latin typeface="Josefin Sans" pitchFamily="2" charset="0"/>
              </a:rPr>
              <a:t>Basic Electric Lab</a:t>
            </a:r>
          </a:p>
          <a:p>
            <a:pPr marL="342900" indent="-342900" algn="just">
              <a:buFont typeface="+mj-lt"/>
              <a:buAutoNum type="arabicPeriod" startAt="10"/>
            </a:pPr>
            <a:r>
              <a:rPr lang="en-US" dirty="0" smtClean="0">
                <a:latin typeface="Josefin Sans" pitchFamily="2" charset="0"/>
              </a:rPr>
              <a:t>Aircraft Battery Overhaul Shop</a:t>
            </a:r>
          </a:p>
          <a:p>
            <a:pPr marL="342900" indent="-342900" algn="just">
              <a:buFont typeface="+mj-lt"/>
              <a:buAutoNum type="arabicPeriod" startAt="10"/>
            </a:pPr>
            <a:r>
              <a:rPr lang="en-US" dirty="0" smtClean="0">
                <a:latin typeface="Josefin Sans" pitchFamily="2" charset="0"/>
              </a:rPr>
              <a:t>Aircraft Engine Test Lab</a:t>
            </a:r>
          </a:p>
          <a:p>
            <a:pPr marL="342900" indent="-342900" algn="just"/>
            <a:endParaRPr lang="en-US" dirty="0" smtClean="0">
              <a:latin typeface="Josefin Sans" pitchFamily="2" charset="0"/>
            </a:endParaRPr>
          </a:p>
          <a:p>
            <a:pPr marL="342900" indent="-342900" algn="just">
              <a:buFont typeface="Arial" pitchFamily="34" charset="0"/>
              <a:buChar char="•"/>
            </a:pPr>
            <a:r>
              <a:rPr lang="en-US" dirty="0">
                <a:latin typeface="Josefin Sans" pitchFamily="2" charset="0"/>
              </a:rPr>
              <a:t>These labs are equipped with all required training aids and other equipments required for practical demonstration and training.</a:t>
            </a:r>
          </a:p>
        </p:txBody>
      </p:sp>
    </p:spTree>
  </p:cSld>
  <p:clrMapOvr>
    <a:masterClrMapping/>
  </p:clrMapOvr>
  <p:transition>
    <p:pull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chor="t"/>
          <a:lstStyle/>
          <a:p>
            <a:r>
              <a:rPr lang="en-US" dirty="0" smtClean="0">
                <a:solidFill>
                  <a:schemeClr val="accent4">
                    <a:lumMod val="75000"/>
                  </a:schemeClr>
                </a:solidFill>
                <a:latin typeface="Josefin Sans" pitchFamily="2" charset="0"/>
              </a:rPr>
              <a:t>THE INSIDE</a:t>
            </a:r>
            <a:endParaRPr lang="en-US" dirty="0">
              <a:solidFill>
                <a:schemeClr val="accent4">
                  <a:lumMod val="75000"/>
                </a:schemeClr>
              </a:solidFill>
              <a:latin typeface="Josefin Sans" pitchFamily="2" charset="0"/>
            </a:endParaRPr>
          </a:p>
        </p:txBody>
      </p:sp>
      <p:sp>
        <p:nvSpPr>
          <p:cNvPr id="3" name="Content Placeholder 2"/>
          <p:cNvSpPr>
            <a:spLocks noGrp="1"/>
          </p:cNvSpPr>
          <p:nvPr>
            <p:ph idx="1"/>
          </p:nvPr>
        </p:nvSpPr>
        <p:spPr>
          <a:xfrm>
            <a:off x="457200" y="971550"/>
            <a:ext cx="7239000" cy="3870252"/>
          </a:xfrm>
        </p:spPr>
        <p:txBody>
          <a:bodyPr>
            <a:noAutofit/>
          </a:bodyPr>
          <a:lstStyle/>
          <a:p>
            <a:pPr>
              <a:buNone/>
            </a:pPr>
            <a:r>
              <a:rPr lang="en-US" sz="1800" b="1" dirty="0" smtClean="0">
                <a:solidFill>
                  <a:srgbClr val="002060"/>
                </a:solidFill>
                <a:latin typeface="Josefin Sans" pitchFamily="2" charset="0"/>
              </a:rPr>
              <a:t>	</a:t>
            </a:r>
            <a:r>
              <a:rPr lang="en-US" sz="1800" dirty="0" smtClean="0">
                <a:solidFill>
                  <a:srgbClr val="002060"/>
                </a:solidFill>
                <a:latin typeface="Josefin Sans" pitchFamily="2" charset="0"/>
              </a:rPr>
              <a:t>Introduction</a:t>
            </a:r>
            <a:br>
              <a:rPr lang="en-US" sz="1800" dirty="0" smtClean="0">
                <a:solidFill>
                  <a:srgbClr val="002060"/>
                </a:solidFill>
                <a:latin typeface="Josefin Sans" pitchFamily="2" charset="0"/>
              </a:rPr>
            </a:br>
            <a:r>
              <a:rPr lang="en-US" sz="1800" dirty="0" smtClean="0">
                <a:solidFill>
                  <a:srgbClr val="002060"/>
                </a:solidFill>
                <a:latin typeface="Josefin Sans" pitchFamily="2" charset="0"/>
              </a:rPr>
              <a:t>Vision and Mission</a:t>
            </a:r>
            <a:br>
              <a:rPr lang="en-US" sz="1800" dirty="0" smtClean="0">
                <a:solidFill>
                  <a:srgbClr val="002060"/>
                </a:solidFill>
                <a:latin typeface="Josefin Sans" pitchFamily="2" charset="0"/>
              </a:rPr>
            </a:br>
            <a:r>
              <a:rPr lang="en-US" sz="1800" dirty="0" smtClean="0">
                <a:solidFill>
                  <a:srgbClr val="002060"/>
                </a:solidFill>
                <a:latin typeface="Josefin Sans" pitchFamily="2" charset="0"/>
              </a:rPr>
              <a:t>Academic Program &amp; Accreditation </a:t>
            </a:r>
            <a:br>
              <a:rPr lang="en-US" sz="1800" dirty="0" smtClean="0">
                <a:solidFill>
                  <a:srgbClr val="002060"/>
                </a:solidFill>
                <a:latin typeface="Josefin Sans" pitchFamily="2" charset="0"/>
              </a:rPr>
            </a:br>
            <a:r>
              <a:rPr lang="en-US" sz="1800" dirty="0" smtClean="0">
                <a:solidFill>
                  <a:srgbClr val="002060"/>
                </a:solidFill>
                <a:latin typeface="Josefin Sans" pitchFamily="2" charset="0"/>
              </a:rPr>
              <a:t>Teaching &amp; Faculty </a:t>
            </a:r>
            <a:br>
              <a:rPr lang="en-US" sz="1800" dirty="0" smtClean="0">
                <a:solidFill>
                  <a:srgbClr val="002060"/>
                </a:solidFill>
                <a:latin typeface="Josefin Sans" pitchFamily="2" charset="0"/>
              </a:rPr>
            </a:br>
            <a:r>
              <a:rPr lang="en-US" sz="1800" dirty="0" smtClean="0">
                <a:solidFill>
                  <a:srgbClr val="002060"/>
                </a:solidFill>
                <a:latin typeface="Josefin Sans" pitchFamily="2" charset="0"/>
              </a:rPr>
              <a:t>Laboratories</a:t>
            </a:r>
            <a:br>
              <a:rPr lang="en-US" sz="1800" dirty="0" smtClean="0">
                <a:solidFill>
                  <a:srgbClr val="002060"/>
                </a:solidFill>
                <a:latin typeface="Josefin Sans" pitchFamily="2" charset="0"/>
              </a:rPr>
            </a:br>
            <a:r>
              <a:rPr lang="en-US" sz="1800" dirty="0" smtClean="0">
                <a:solidFill>
                  <a:srgbClr val="002060"/>
                </a:solidFill>
                <a:latin typeface="Josefin Sans" pitchFamily="2" charset="0"/>
              </a:rPr>
              <a:t>Library</a:t>
            </a:r>
            <a:br>
              <a:rPr lang="en-US" sz="1800" dirty="0" smtClean="0">
                <a:solidFill>
                  <a:srgbClr val="002060"/>
                </a:solidFill>
                <a:latin typeface="Josefin Sans" pitchFamily="2" charset="0"/>
              </a:rPr>
            </a:br>
            <a:r>
              <a:rPr lang="en-US" sz="1800" dirty="0" smtClean="0">
                <a:solidFill>
                  <a:srgbClr val="002060"/>
                </a:solidFill>
                <a:latin typeface="Josefin Sans" pitchFamily="2" charset="0"/>
              </a:rPr>
              <a:t>Extra Curricular Activities </a:t>
            </a:r>
            <a:br>
              <a:rPr lang="en-US" sz="1800" dirty="0" smtClean="0">
                <a:solidFill>
                  <a:srgbClr val="002060"/>
                </a:solidFill>
                <a:latin typeface="Josefin Sans" pitchFamily="2" charset="0"/>
              </a:rPr>
            </a:br>
            <a:r>
              <a:rPr lang="en-US" sz="1800" dirty="0" smtClean="0">
                <a:solidFill>
                  <a:srgbClr val="002060"/>
                </a:solidFill>
                <a:latin typeface="Josefin Sans" pitchFamily="2" charset="0"/>
              </a:rPr>
              <a:t>Recent Achievement &amp; Honor</a:t>
            </a:r>
            <a:br>
              <a:rPr lang="en-US" sz="1800" dirty="0" smtClean="0">
                <a:solidFill>
                  <a:srgbClr val="002060"/>
                </a:solidFill>
                <a:latin typeface="Josefin Sans" pitchFamily="2" charset="0"/>
              </a:rPr>
            </a:br>
            <a:r>
              <a:rPr lang="en-US" sz="1800" dirty="0" smtClean="0">
                <a:solidFill>
                  <a:srgbClr val="002060"/>
                </a:solidFill>
                <a:latin typeface="Josefin Sans" pitchFamily="2" charset="0"/>
              </a:rPr>
              <a:t>Internship</a:t>
            </a:r>
            <a:br>
              <a:rPr lang="en-US" sz="1800" dirty="0" smtClean="0">
                <a:solidFill>
                  <a:srgbClr val="002060"/>
                </a:solidFill>
                <a:latin typeface="Josefin Sans" pitchFamily="2" charset="0"/>
              </a:rPr>
            </a:br>
            <a:r>
              <a:rPr lang="en-US" sz="1800" dirty="0" smtClean="0">
                <a:solidFill>
                  <a:srgbClr val="002060"/>
                </a:solidFill>
                <a:latin typeface="Josefin Sans" pitchFamily="2" charset="0"/>
              </a:rPr>
              <a:t>Project</a:t>
            </a:r>
            <a:br>
              <a:rPr lang="en-US" sz="1800" dirty="0" smtClean="0">
                <a:solidFill>
                  <a:srgbClr val="002060"/>
                </a:solidFill>
                <a:latin typeface="Josefin Sans" pitchFamily="2" charset="0"/>
              </a:rPr>
            </a:br>
            <a:r>
              <a:rPr lang="en-US" sz="1800" dirty="0" smtClean="0">
                <a:solidFill>
                  <a:srgbClr val="002060"/>
                </a:solidFill>
                <a:latin typeface="Josefin Sans" pitchFamily="2" charset="0"/>
              </a:rPr>
              <a:t>Publication</a:t>
            </a:r>
            <a:br>
              <a:rPr lang="en-US" sz="1800" dirty="0" smtClean="0">
                <a:solidFill>
                  <a:srgbClr val="002060"/>
                </a:solidFill>
                <a:latin typeface="Josefin Sans" pitchFamily="2" charset="0"/>
              </a:rPr>
            </a:br>
            <a:r>
              <a:rPr lang="en-US" sz="1800" dirty="0" smtClean="0">
                <a:solidFill>
                  <a:srgbClr val="002060"/>
                </a:solidFill>
                <a:latin typeface="Josefin Sans" pitchFamily="2" charset="0"/>
              </a:rPr>
              <a:t>Industry Interface &amp; Past Recruiters (Alumni)</a:t>
            </a:r>
            <a:br>
              <a:rPr lang="en-US" sz="1800" dirty="0" smtClean="0">
                <a:solidFill>
                  <a:srgbClr val="002060"/>
                </a:solidFill>
                <a:latin typeface="Josefin Sans" pitchFamily="2" charset="0"/>
              </a:rPr>
            </a:br>
            <a:r>
              <a:rPr lang="en-US" sz="1800" dirty="0" smtClean="0">
                <a:solidFill>
                  <a:srgbClr val="002060"/>
                </a:solidFill>
                <a:latin typeface="Josefin Sans" pitchFamily="2" charset="0"/>
              </a:rPr>
              <a:t>Practice School:  The Institute - Industry Linkage </a:t>
            </a:r>
            <a:br>
              <a:rPr lang="en-US" sz="1800" dirty="0" smtClean="0">
                <a:solidFill>
                  <a:srgbClr val="002060"/>
                </a:solidFill>
                <a:latin typeface="Josefin Sans" pitchFamily="2" charset="0"/>
              </a:rPr>
            </a:br>
            <a:r>
              <a:rPr lang="en-US" sz="1800" dirty="0" smtClean="0">
                <a:solidFill>
                  <a:srgbClr val="002060"/>
                </a:solidFill>
                <a:latin typeface="Josefin Sans" pitchFamily="2" charset="0"/>
              </a:rPr>
              <a:t>Research &amp; Development</a:t>
            </a:r>
            <a:endParaRPr lang="en-US" sz="1800" dirty="0">
              <a:latin typeface="Josefin Sans" pitchFamily="2" charset="0"/>
            </a:endParaRPr>
          </a:p>
        </p:txBody>
      </p:sp>
    </p:spTree>
  </p:cSld>
  <p:clrMapOvr>
    <a:masterClrMapping/>
  </p:clrMapOvr>
  <p:transition>
    <p:wheel spokes="3"/>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jpg"/>
          <p:cNvPicPr>
            <a:picLocks noChangeAspect="1"/>
          </p:cNvPicPr>
          <p:nvPr/>
        </p:nvPicPr>
        <p:blipFill>
          <a:blip r:embed="rId2" cstate="print"/>
          <a:stretch>
            <a:fillRect/>
          </a:stretch>
        </p:blipFill>
        <p:spPr>
          <a:xfrm>
            <a:off x="-76200" y="0"/>
            <a:ext cx="8229600" cy="5143500"/>
          </a:xfrm>
          <a:prstGeom prst="rect">
            <a:avLst/>
          </a:prstGeom>
        </p:spPr>
      </p:pic>
      <p:sp>
        <p:nvSpPr>
          <p:cNvPr id="3" name="TextBox 2"/>
          <p:cNvSpPr txBox="1"/>
          <p:nvPr/>
        </p:nvSpPr>
        <p:spPr>
          <a:xfrm>
            <a:off x="4495800" y="209550"/>
            <a:ext cx="3399585" cy="769441"/>
          </a:xfrm>
          <a:prstGeom prst="rect">
            <a:avLst/>
          </a:prstGeom>
          <a:noFill/>
        </p:spPr>
        <p:txBody>
          <a:bodyPr wrap="none" rtlCol="0">
            <a:spAutoFit/>
          </a:bodyPr>
          <a:lstStyle/>
          <a:p>
            <a:pPr algn="r"/>
            <a:r>
              <a:rPr lang="en-US" sz="4400" dirty="0" smtClean="0"/>
              <a:t>Our Aircrafts</a:t>
            </a:r>
          </a:p>
        </p:txBody>
      </p:sp>
    </p:spTree>
  </p:cSld>
  <p:clrMapOvr>
    <a:masterClrMapping/>
  </p:clrMapOvr>
  <p:transition>
    <p:wheel spokes="3"/>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42950"/>
            <a:ext cx="7086600" cy="4416594"/>
          </a:xfrm>
          <a:prstGeom prst="rect">
            <a:avLst/>
          </a:prstGeom>
          <a:noFill/>
        </p:spPr>
        <p:txBody>
          <a:bodyPr wrap="square" rtlCol="0">
            <a:spAutoFit/>
          </a:bodyPr>
          <a:lstStyle/>
          <a:p>
            <a:pPr algn="just"/>
            <a:r>
              <a:rPr lang="en-US" sz="2800" b="1" dirty="0" smtClean="0">
                <a:solidFill>
                  <a:schemeClr val="accent4">
                    <a:lumMod val="75000"/>
                  </a:schemeClr>
                </a:solidFill>
                <a:latin typeface="Josefin Sans" pitchFamily="2" charset="0"/>
              </a:rPr>
              <a:t>OUR AIRCRAFTS FOR TRAINING TO STUDENTS</a:t>
            </a:r>
            <a:endParaRPr lang="en-US" sz="2800" b="1" dirty="0">
              <a:solidFill>
                <a:schemeClr val="accent4">
                  <a:lumMod val="75000"/>
                </a:schemeClr>
              </a:solidFill>
              <a:latin typeface="Josefin Sans" pitchFamily="2" charset="0"/>
            </a:endParaRPr>
          </a:p>
          <a:p>
            <a:endParaRPr lang="en-US" dirty="0" smtClean="0"/>
          </a:p>
          <a:p>
            <a:pPr>
              <a:lnSpc>
                <a:spcPct val="150000"/>
              </a:lnSpc>
            </a:pPr>
            <a:r>
              <a:rPr lang="en-US" dirty="0" smtClean="0">
                <a:latin typeface="Josefin Sans" pitchFamily="2" charset="0"/>
              </a:rPr>
              <a:t>School </a:t>
            </a:r>
            <a:r>
              <a:rPr lang="en-US" dirty="0">
                <a:latin typeface="Josefin Sans" pitchFamily="2" charset="0"/>
              </a:rPr>
              <a:t>of Aeronautics has</a:t>
            </a:r>
            <a:r>
              <a:rPr lang="en-US" b="1" dirty="0">
                <a:latin typeface="Josefin Sans" pitchFamily="2" charset="0"/>
              </a:rPr>
              <a:t> two 52 </a:t>
            </a:r>
            <a:r>
              <a:rPr lang="en-US" b="1" dirty="0" err="1">
                <a:latin typeface="Josefin Sans" pitchFamily="2" charset="0"/>
              </a:rPr>
              <a:t>seater</a:t>
            </a:r>
            <a:r>
              <a:rPr lang="en-US" dirty="0">
                <a:latin typeface="Josefin Sans" pitchFamily="2" charset="0"/>
              </a:rPr>
              <a:t> fully serviceable Aircrafts for training to students</a:t>
            </a:r>
            <a:r>
              <a:rPr lang="en-US" dirty="0" smtClean="0">
                <a:latin typeface="Josefin Sans" pitchFamily="2" charset="0"/>
              </a:rPr>
              <a:t>.</a:t>
            </a:r>
          </a:p>
          <a:p>
            <a:pPr>
              <a:lnSpc>
                <a:spcPct val="150000"/>
              </a:lnSpc>
            </a:pPr>
            <a:endParaRPr lang="en-US" dirty="0" smtClean="0">
              <a:latin typeface="Josefin Sans" pitchFamily="2" charset="0"/>
            </a:endParaRPr>
          </a:p>
          <a:p>
            <a:pPr>
              <a:lnSpc>
                <a:spcPct val="150000"/>
              </a:lnSpc>
            </a:pPr>
            <a:r>
              <a:rPr lang="en-US" dirty="0" smtClean="0">
                <a:latin typeface="Josefin Sans" pitchFamily="2" charset="0"/>
              </a:rPr>
              <a:t>All the Mechanical and Avionics systems of the Aircraft are serviceable.</a:t>
            </a:r>
          </a:p>
          <a:p>
            <a:pPr>
              <a:lnSpc>
                <a:spcPct val="150000"/>
              </a:lnSpc>
            </a:pPr>
            <a:endParaRPr lang="en-US" dirty="0">
              <a:latin typeface="Josefin Sans" pitchFamily="2" charset="0"/>
            </a:endParaRPr>
          </a:p>
          <a:p>
            <a:pPr>
              <a:lnSpc>
                <a:spcPct val="150000"/>
              </a:lnSpc>
            </a:pPr>
            <a:r>
              <a:rPr lang="en-US" dirty="0" smtClean="0">
                <a:latin typeface="Josefin Sans" pitchFamily="2" charset="0"/>
              </a:rPr>
              <a:t>Trained faculty members are providing, specially designed modules to the students during their practical's and OJT.</a:t>
            </a:r>
            <a:endParaRPr lang="en-US" dirty="0">
              <a:latin typeface="Josefin Sans" pitchFamily="2" charset="0"/>
            </a:endParaRPr>
          </a:p>
          <a:p>
            <a:endParaRPr lang="en-US" dirty="0"/>
          </a:p>
        </p:txBody>
      </p:sp>
    </p:spTree>
  </p:cSld>
  <p:clrMapOvr>
    <a:masterClrMapping/>
  </p:clrMapOvr>
  <p:transition>
    <p:cover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0472.jpg"/>
          <p:cNvPicPr>
            <a:picLocks noChangeAspect="1"/>
          </p:cNvPicPr>
          <p:nvPr/>
        </p:nvPicPr>
        <p:blipFill>
          <a:blip r:embed="rId2" cstate="print"/>
          <a:srcRect l="10834"/>
          <a:stretch>
            <a:fillRect/>
          </a:stretch>
        </p:blipFill>
        <p:spPr>
          <a:xfrm>
            <a:off x="0" y="0"/>
            <a:ext cx="8153400" cy="5125641"/>
          </a:xfrm>
          <a:prstGeom prst="rect">
            <a:avLst/>
          </a:prstGeom>
        </p:spPr>
      </p:pic>
      <p:sp>
        <p:nvSpPr>
          <p:cNvPr id="3" name="TextBox 2"/>
          <p:cNvSpPr txBox="1"/>
          <p:nvPr/>
        </p:nvSpPr>
        <p:spPr>
          <a:xfrm>
            <a:off x="3724200" y="153710"/>
            <a:ext cx="4200600" cy="1046440"/>
          </a:xfrm>
          <a:prstGeom prst="rect">
            <a:avLst/>
          </a:prstGeom>
          <a:noFill/>
        </p:spPr>
        <p:txBody>
          <a:bodyPr wrap="square" rtlCol="0">
            <a:spAutoFit/>
          </a:bodyPr>
          <a:lstStyle/>
          <a:p>
            <a:pPr algn="r"/>
            <a:r>
              <a:rPr lang="en-US" sz="4400" dirty="0"/>
              <a:t>C</a:t>
            </a:r>
            <a:r>
              <a:rPr lang="en-US" sz="4400" dirty="0" smtClean="0"/>
              <a:t>ollege Library</a:t>
            </a:r>
          </a:p>
          <a:p>
            <a:pPr algn="r"/>
            <a:endParaRPr lang="en-US" dirty="0"/>
          </a:p>
        </p:txBody>
      </p:sp>
    </p:spTree>
  </p:cSld>
  <p:clrMapOvr>
    <a:masterClrMapping/>
  </p:clrMapOvr>
  <p:transition>
    <p:wheel spokes="3"/>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66750"/>
            <a:ext cx="7162800" cy="4124206"/>
          </a:xfrm>
          <a:prstGeom prst="rect">
            <a:avLst/>
          </a:prstGeom>
          <a:noFill/>
        </p:spPr>
        <p:txBody>
          <a:bodyPr wrap="square" numCol="1" spcCol="182880" rtlCol="0">
            <a:spAutoFit/>
          </a:bodyPr>
          <a:lstStyle/>
          <a:p>
            <a:r>
              <a:rPr lang="en-US" sz="2800" b="1" dirty="0" smtClean="0">
                <a:solidFill>
                  <a:schemeClr val="accent4">
                    <a:lumMod val="75000"/>
                  </a:schemeClr>
                </a:solidFill>
                <a:latin typeface="Josefin Sans" pitchFamily="2" charset="0"/>
              </a:rPr>
              <a:t>COLLEGE LIBRARY</a:t>
            </a:r>
            <a:endParaRPr lang="en-US" sz="2800" b="1" dirty="0">
              <a:solidFill>
                <a:schemeClr val="accent4">
                  <a:lumMod val="75000"/>
                </a:schemeClr>
              </a:solidFill>
              <a:latin typeface="Josefin Sans" pitchFamily="2" charset="0"/>
            </a:endParaRPr>
          </a:p>
          <a:p>
            <a:r>
              <a:rPr lang="en-US" dirty="0"/>
              <a:t> </a:t>
            </a:r>
          </a:p>
          <a:p>
            <a:pPr algn="just">
              <a:lnSpc>
                <a:spcPct val="150000"/>
              </a:lnSpc>
              <a:buNone/>
            </a:pPr>
            <a:r>
              <a:rPr lang="en-US" dirty="0" smtClean="0">
                <a:latin typeface="Josefin Sans" pitchFamily="2" charset="0"/>
              </a:rPr>
              <a:t>Fully equipped library with numerous</a:t>
            </a:r>
          </a:p>
          <a:p>
            <a:pPr marL="342900" indent="-342900" algn="just">
              <a:lnSpc>
                <a:spcPct val="150000"/>
              </a:lnSpc>
              <a:buFont typeface="+mj-lt"/>
              <a:buAutoNum type="arabicPeriod"/>
            </a:pPr>
            <a:r>
              <a:rPr lang="en-US" dirty="0" smtClean="0">
                <a:latin typeface="Josefin Sans" pitchFamily="2" charset="0"/>
              </a:rPr>
              <a:t>Course text books, </a:t>
            </a:r>
          </a:p>
          <a:p>
            <a:pPr marL="342900" indent="-342900" algn="just">
              <a:lnSpc>
                <a:spcPct val="150000"/>
              </a:lnSpc>
              <a:buFont typeface="+mj-lt"/>
              <a:buAutoNum type="arabicPeriod"/>
            </a:pPr>
            <a:r>
              <a:rPr lang="en-US" dirty="0" smtClean="0">
                <a:latin typeface="Josefin Sans" pitchFamily="2" charset="0"/>
              </a:rPr>
              <a:t>Reference books, </a:t>
            </a:r>
          </a:p>
          <a:p>
            <a:pPr marL="342900" indent="-342900" algn="just">
              <a:lnSpc>
                <a:spcPct val="150000"/>
              </a:lnSpc>
              <a:buFont typeface="+mj-lt"/>
              <a:buAutoNum type="arabicPeriod"/>
            </a:pPr>
            <a:r>
              <a:rPr lang="en-US" dirty="0" smtClean="0">
                <a:latin typeface="Josefin Sans" pitchFamily="2" charset="0"/>
              </a:rPr>
              <a:t>Solved/unsolved exam papers, </a:t>
            </a:r>
          </a:p>
          <a:p>
            <a:pPr marL="342900" indent="-342900" algn="just">
              <a:lnSpc>
                <a:spcPct val="150000"/>
              </a:lnSpc>
              <a:buFont typeface="+mj-lt"/>
              <a:buAutoNum type="arabicPeriod"/>
            </a:pPr>
            <a:r>
              <a:rPr lang="en-US" dirty="0" smtClean="0">
                <a:latin typeface="Josefin Sans" pitchFamily="2" charset="0"/>
              </a:rPr>
              <a:t>News </a:t>
            </a:r>
            <a:r>
              <a:rPr lang="en-US" i="1" dirty="0" smtClean="0">
                <a:latin typeface="Josefin Sans" pitchFamily="2" charset="0"/>
              </a:rPr>
              <a:t>I </a:t>
            </a:r>
            <a:r>
              <a:rPr lang="en-US" dirty="0" smtClean="0">
                <a:latin typeface="Josefin Sans" pitchFamily="2" charset="0"/>
              </a:rPr>
              <a:t>bulletins, magazines,  </a:t>
            </a:r>
          </a:p>
          <a:p>
            <a:pPr marL="342900" indent="-342900" algn="just">
              <a:lnSpc>
                <a:spcPct val="150000"/>
              </a:lnSpc>
              <a:buFont typeface="+mj-lt"/>
              <a:buAutoNum type="arabicPeriod"/>
            </a:pPr>
            <a:r>
              <a:rPr lang="en-US" dirty="0" smtClean="0">
                <a:latin typeface="Josefin Sans" pitchFamily="2" charset="0"/>
              </a:rPr>
              <a:t>Personality development books, </a:t>
            </a:r>
          </a:p>
          <a:p>
            <a:pPr marL="342900" indent="-342900" algn="just">
              <a:lnSpc>
                <a:spcPct val="150000"/>
              </a:lnSpc>
              <a:buFont typeface="+mj-lt"/>
              <a:buAutoNum type="arabicPeriod"/>
            </a:pPr>
            <a:r>
              <a:rPr lang="en-US" dirty="0" smtClean="0">
                <a:latin typeface="Josefin Sans" pitchFamily="2" charset="0"/>
              </a:rPr>
              <a:t>General knowledge and </a:t>
            </a:r>
          </a:p>
          <a:p>
            <a:pPr marL="342900" indent="-342900" algn="just">
              <a:lnSpc>
                <a:spcPct val="150000"/>
              </a:lnSpc>
              <a:buFont typeface="+mj-lt"/>
              <a:buAutoNum type="arabicPeriod"/>
            </a:pPr>
            <a:r>
              <a:rPr lang="en-US" dirty="0" smtClean="0">
                <a:latin typeface="Josefin Sans" pitchFamily="2" charset="0"/>
              </a:rPr>
              <a:t>Competitive exam books</a:t>
            </a:r>
            <a:endParaRPr lang="en-US" dirty="0"/>
          </a:p>
        </p:txBody>
      </p:sp>
    </p:spTree>
  </p:cSld>
  <p:clrMapOvr>
    <a:masterClrMapping/>
  </p:clrMapOvr>
  <p:transition>
    <p:pull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666750"/>
            <a:ext cx="7010400" cy="4062651"/>
          </a:xfrm>
          <a:prstGeom prst="rect">
            <a:avLst/>
          </a:prstGeom>
          <a:noFill/>
        </p:spPr>
        <p:txBody>
          <a:bodyPr wrap="square" rtlCol="0">
            <a:spAutoFit/>
          </a:bodyPr>
          <a:lstStyle/>
          <a:p>
            <a:pPr algn="just">
              <a:lnSpc>
                <a:spcPct val="150000"/>
              </a:lnSpc>
              <a:buNone/>
            </a:pPr>
            <a:r>
              <a:rPr lang="en-US" sz="2800" b="1" dirty="0" smtClean="0">
                <a:solidFill>
                  <a:schemeClr val="accent4">
                    <a:lumMod val="75000"/>
                  </a:schemeClr>
                </a:solidFill>
                <a:latin typeface="Josefin Sans" pitchFamily="2" charset="0"/>
              </a:rPr>
              <a:t>MAGAZINES, JOURNALS AND e-BOOKS</a:t>
            </a:r>
          </a:p>
          <a:p>
            <a:pPr algn="just">
              <a:lnSpc>
                <a:spcPct val="150000"/>
              </a:lnSpc>
              <a:buNone/>
            </a:pPr>
            <a:r>
              <a:rPr lang="en-US" dirty="0" smtClean="0">
                <a:latin typeface="Josefin Sans" pitchFamily="2" charset="0"/>
              </a:rPr>
              <a:t>The library also receives a number of popular magazines and current aviation journals. Our institute also has collaboration with other libraries</a:t>
            </a:r>
          </a:p>
          <a:p>
            <a:pPr algn="just">
              <a:lnSpc>
                <a:spcPct val="150000"/>
              </a:lnSpc>
            </a:pPr>
            <a:endParaRPr lang="en-US" dirty="0">
              <a:solidFill>
                <a:srgbClr val="C00000"/>
              </a:solidFill>
            </a:endParaRPr>
          </a:p>
          <a:p>
            <a:pPr algn="just">
              <a:lnSpc>
                <a:spcPct val="150000"/>
              </a:lnSpc>
            </a:pPr>
            <a:r>
              <a:rPr lang="en-US" dirty="0" smtClean="0">
                <a:latin typeface="Josefin Sans" pitchFamily="2" charset="0"/>
              </a:rPr>
              <a:t>Our library has national as well International Journals in e-form and hard copies. Total number of e-books are approximately 32000, books in hard bonding are more than 14000.</a:t>
            </a:r>
          </a:p>
          <a:p>
            <a:pPr algn="just">
              <a:lnSpc>
                <a:spcPct val="150000"/>
              </a:lnSpc>
            </a:pPr>
            <a:endParaRPr lang="en-US" dirty="0">
              <a:latin typeface="Josefin Sans" pitchFamily="2" charset="0"/>
            </a:endParaRPr>
          </a:p>
          <a:p>
            <a:pPr algn="ctr">
              <a:lnSpc>
                <a:spcPct val="150000"/>
              </a:lnSpc>
            </a:pPr>
            <a:r>
              <a:rPr lang="en-US" b="1" dirty="0" smtClean="0">
                <a:solidFill>
                  <a:srgbClr val="C00000"/>
                </a:solidFill>
                <a:latin typeface="Josefin Sans" pitchFamily="2" charset="0"/>
              </a:rPr>
              <a:t>OUR LIBRARY IS SPREAD OVER 410 SQ MTS OF AREA</a:t>
            </a:r>
            <a:endParaRPr lang="en-US" b="1" dirty="0">
              <a:solidFill>
                <a:srgbClr val="C00000"/>
              </a:solidFill>
            </a:endParaRPr>
          </a:p>
        </p:txBody>
      </p:sp>
    </p:spTree>
  </p:cSld>
  <p:clrMapOvr>
    <a:masterClrMapping/>
  </p:clrMapOvr>
  <p:transition>
    <p:comb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ubsactivities.JPG"/>
          <p:cNvPicPr>
            <a:picLocks noChangeAspect="1"/>
          </p:cNvPicPr>
          <p:nvPr/>
        </p:nvPicPr>
        <p:blipFill>
          <a:blip r:embed="rId2" cstate="print"/>
          <a:stretch>
            <a:fillRect/>
          </a:stretch>
        </p:blipFill>
        <p:spPr>
          <a:xfrm>
            <a:off x="0" y="590550"/>
            <a:ext cx="8153400" cy="4466815"/>
          </a:xfrm>
          <a:prstGeom prst="rect">
            <a:avLst/>
          </a:prstGeom>
        </p:spPr>
      </p:pic>
      <p:sp>
        <p:nvSpPr>
          <p:cNvPr id="3" name="TextBox 2"/>
          <p:cNvSpPr txBox="1"/>
          <p:nvPr/>
        </p:nvSpPr>
        <p:spPr>
          <a:xfrm>
            <a:off x="838200" y="153710"/>
            <a:ext cx="7162800" cy="1046440"/>
          </a:xfrm>
          <a:prstGeom prst="rect">
            <a:avLst/>
          </a:prstGeom>
          <a:noFill/>
        </p:spPr>
        <p:txBody>
          <a:bodyPr wrap="square" rtlCol="0">
            <a:spAutoFit/>
          </a:bodyPr>
          <a:lstStyle/>
          <a:p>
            <a:pPr algn="r"/>
            <a:r>
              <a:rPr lang="en-US" sz="4400" dirty="0" smtClean="0"/>
              <a:t>Extra Curricular Activities</a:t>
            </a:r>
          </a:p>
          <a:p>
            <a:endParaRPr lang="en-US" dirty="0"/>
          </a:p>
        </p:txBody>
      </p:sp>
    </p:spTree>
  </p:cSld>
  <p:clrMapOvr>
    <a:masterClrMapping/>
  </p:clrMapOvr>
  <p:transition>
    <p:wheel spokes="3"/>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590550"/>
            <a:ext cx="6934200" cy="4339650"/>
          </a:xfrm>
          <a:prstGeom prst="rect">
            <a:avLst/>
          </a:prstGeom>
          <a:noFill/>
        </p:spPr>
        <p:txBody>
          <a:bodyPr wrap="square" rtlCol="0">
            <a:spAutoFit/>
          </a:bodyPr>
          <a:lstStyle/>
          <a:p>
            <a:pPr marL="457200" indent="-457200" algn="just">
              <a:lnSpc>
                <a:spcPct val="150000"/>
              </a:lnSpc>
            </a:pPr>
            <a:r>
              <a:rPr lang="en-US" sz="2800" b="1" dirty="0" smtClean="0">
                <a:solidFill>
                  <a:schemeClr val="accent4">
                    <a:lumMod val="75000"/>
                  </a:schemeClr>
                </a:solidFill>
                <a:latin typeface="Josefin Sans" pitchFamily="2" charset="0"/>
              </a:rPr>
              <a:t>EXTRA CURRICULAR ACTIVITIES</a:t>
            </a:r>
          </a:p>
          <a:p>
            <a:pPr marL="457200" indent="-457200" algn="just">
              <a:lnSpc>
                <a:spcPct val="150000"/>
              </a:lnSpc>
              <a:buFont typeface="+mj-lt"/>
              <a:buAutoNum type="arabicPeriod"/>
            </a:pPr>
            <a:r>
              <a:rPr lang="en-US" dirty="0" smtClean="0">
                <a:latin typeface="Josefin Sans" pitchFamily="2" charset="0"/>
              </a:rPr>
              <a:t>The College's Physical Recreation &amp; Sports Facilities offer an exciting range  of sporting opportunities for both students and staff. </a:t>
            </a:r>
          </a:p>
          <a:p>
            <a:pPr marL="457200" indent="-457200" algn="just">
              <a:lnSpc>
                <a:spcPct val="150000"/>
              </a:lnSpc>
              <a:buFont typeface="+mj-lt"/>
              <a:buAutoNum type="arabicPeriod"/>
            </a:pPr>
            <a:r>
              <a:rPr lang="en-US" dirty="0" smtClean="0">
                <a:latin typeface="Josefin Sans" pitchFamily="2" charset="0"/>
              </a:rPr>
              <a:t>The philosophy behind this is to stay healthy, raise confidence and compete like Yoga, Tennis, Badminton etc.</a:t>
            </a:r>
          </a:p>
          <a:p>
            <a:pPr marL="457200" indent="-457200" algn="just">
              <a:lnSpc>
                <a:spcPct val="150000"/>
              </a:lnSpc>
              <a:buFont typeface="+mj-lt"/>
              <a:buAutoNum type="arabicPeriod"/>
            </a:pPr>
            <a:r>
              <a:rPr lang="en-US" dirty="0" smtClean="0">
                <a:latin typeface="Josefin Sans" pitchFamily="2" charset="0"/>
              </a:rPr>
              <a:t>The technical associations of the various disciplines play an active role in organizing discussions, seminars, guest lectures, educational tours etc.</a:t>
            </a:r>
          </a:p>
          <a:p>
            <a:pPr marL="457200" indent="-457200" algn="just">
              <a:lnSpc>
                <a:spcPct val="150000"/>
              </a:lnSpc>
              <a:buFont typeface="+mj-lt"/>
              <a:buAutoNum type="arabicPeriod"/>
            </a:pPr>
            <a:r>
              <a:rPr lang="en-US" dirty="0" smtClean="0">
                <a:latin typeface="Josefin Sans" pitchFamily="2" charset="0"/>
              </a:rPr>
              <a:t>Various clubs of college keep on organizing events as per schedule. </a:t>
            </a:r>
          </a:p>
          <a:p>
            <a:endParaRPr lang="en-US" dirty="0"/>
          </a:p>
        </p:txBody>
      </p:sp>
    </p:spTree>
  </p:cSld>
  <p:clrMapOvr>
    <a:masterClrMapping/>
  </p:clrMapOvr>
  <p:transition>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ch-Awards-2009_0.jpg"/>
          <p:cNvPicPr>
            <a:picLocks noChangeAspect="1"/>
          </p:cNvPicPr>
          <p:nvPr/>
        </p:nvPicPr>
        <p:blipFill>
          <a:blip r:embed="rId2" cstate="print"/>
          <a:srcRect b="5374"/>
          <a:stretch>
            <a:fillRect/>
          </a:stretch>
        </p:blipFill>
        <p:spPr>
          <a:xfrm>
            <a:off x="0" y="0"/>
            <a:ext cx="8153400" cy="5143500"/>
          </a:xfrm>
          <a:prstGeom prst="rect">
            <a:avLst/>
          </a:prstGeom>
        </p:spPr>
      </p:pic>
      <p:sp>
        <p:nvSpPr>
          <p:cNvPr id="3" name="TextBox 2"/>
          <p:cNvSpPr txBox="1"/>
          <p:nvPr/>
        </p:nvSpPr>
        <p:spPr>
          <a:xfrm>
            <a:off x="228600" y="285750"/>
            <a:ext cx="7696200" cy="1446550"/>
          </a:xfrm>
          <a:prstGeom prst="rect">
            <a:avLst/>
          </a:prstGeom>
          <a:noFill/>
        </p:spPr>
        <p:txBody>
          <a:bodyPr wrap="square" rtlCol="0">
            <a:spAutoFit/>
          </a:bodyPr>
          <a:lstStyle/>
          <a:p>
            <a:pPr algn="r"/>
            <a:r>
              <a:rPr lang="en-US" sz="4400" b="1" dirty="0" smtClean="0">
                <a:solidFill>
                  <a:srgbClr val="FFC000"/>
                </a:solidFill>
                <a:effectLst>
                  <a:outerShdw blurRad="38100" dist="38100" dir="2700000" algn="tl">
                    <a:srgbClr val="000000">
                      <a:alpha val="43137"/>
                    </a:srgbClr>
                  </a:outerShdw>
                </a:effectLst>
              </a:rPr>
              <a:t>RECENT ACHIEVEMENTS &amp; HONOR</a:t>
            </a:r>
            <a:endParaRPr lang="en-US" sz="4400" dirty="0"/>
          </a:p>
        </p:txBody>
      </p:sp>
    </p:spTree>
  </p:cSld>
  <p:clrMapOvr>
    <a:masterClrMapping/>
  </p:clrMapOvr>
  <p:transition>
    <p:wheel spokes="3"/>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WARDS DETAILS 2016.jpg"/>
          <p:cNvPicPr>
            <a:picLocks noChangeAspect="1"/>
          </p:cNvPicPr>
          <p:nvPr/>
        </p:nvPicPr>
        <p:blipFill>
          <a:blip r:embed="rId2" cstate="print"/>
          <a:stretch>
            <a:fillRect/>
          </a:stretch>
        </p:blipFill>
        <p:spPr>
          <a:xfrm>
            <a:off x="452533" y="0"/>
            <a:ext cx="7319867" cy="5143500"/>
          </a:xfrm>
          <a:prstGeom prst="rect">
            <a:avLst/>
          </a:prstGeom>
        </p:spPr>
      </p:pic>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crc award.jpg"/>
          <p:cNvPicPr>
            <a:picLocks noChangeAspect="1"/>
          </p:cNvPicPr>
          <p:nvPr/>
        </p:nvPicPr>
        <p:blipFill>
          <a:blip r:embed="rId2" cstate="print"/>
          <a:stretch>
            <a:fillRect/>
          </a:stretch>
        </p:blipFill>
        <p:spPr>
          <a:xfrm>
            <a:off x="-1" y="242207"/>
            <a:ext cx="8153401" cy="4659086"/>
          </a:xfrm>
          <a:prstGeom prst="rect">
            <a:avLst/>
          </a:prstGeom>
        </p:spPr>
      </p:pic>
    </p:spTree>
  </p:cSld>
  <p:clrMapOvr>
    <a:masterClrMapping/>
  </p:clrMapOvr>
  <p:transition>
    <p:zoom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857250"/>
            <a:ext cx="3733800" cy="3695700"/>
          </a:xfrm>
        </p:spPr>
        <p:txBody>
          <a:bodyPr anchor="t">
            <a:noAutofit/>
          </a:bodyPr>
          <a:lstStyle/>
          <a:p>
            <a:r>
              <a:rPr lang="en-US" sz="2800" dirty="0" smtClean="0">
                <a:latin typeface="Josefin Sans" pitchFamily="2" charset="0"/>
              </a:rPr>
              <a:t>Introduction</a:t>
            </a:r>
            <a:br>
              <a:rPr lang="en-US" sz="2800" dirty="0" smtClean="0">
                <a:latin typeface="Josefin Sans" pitchFamily="2" charset="0"/>
              </a:rPr>
            </a:br>
            <a:r>
              <a:rPr lang="en-US" sz="2800" dirty="0" smtClean="0">
                <a:latin typeface="Josefin Sans" pitchFamily="2" charset="0"/>
              </a:rPr>
              <a:t/>
            </a:r>
            <a:br>
              <a:rPr lang="en-US" sz="2800" dirty="0" smtClean="0">
                <a:latin typeface="Josefin Sans" pitchFamily="2" charset="0"/>
              </a:rPr>
            </a:br>
            <a:r>
              <a:rPr lang="en-US" sz="2800" dirty="0" smtClean="0">
                <a:latin typeface="Josefin Sans" pitchFamily="2" charset="0"/>
              </a:rPr>
              <a:t/>
            </a:r>
            <a:br>
              <a:rPr lang="en-US" sz="2800" dirty="0" smtClean="0">
                <a:latin typeface="Josefin Sans" pitchFamily="2" charset="0"/>
              </a:rPr>
            </a:br>
            <a:r>
              <a:rPr lang="en-US" sz="2800" dirty="0" smtClean="0">
                <a:latin typeface="Josefin Sans" pitchFamily="2" charset="0"/>
              </a:rPr>
              <a:t/>
            </a:r>
            <a:br>
              <a:rPr lang="en-US" sz="2800" dirty="0" smtClean="0">
                <a:latin typeface="Josefin Sans" pitchFamily="2" charset="0"/>
              </a:rPr>
            </a:br>
            <a:r>
              <a:rPr lang="en-US" sz="2800" dirty="0" smtClean="0">
                <a:latin typeface="Josefin Sans" pitchFamily="2" charset="0"/>
              </a:rPr>
              <a:t/>
            </a:r>
            <a:br>
              <a:rPr lang="en-US" sz="2800" dirty="0" smtClean="0">
                <a:latin typeface="Josefin Sans" pitchFamily="2" charset="0"/>
              </a:rPr>
            </a:br>
            <a:r>
              <a:rPr lang="en-US" sz="2800" dirty="0" smtClean="0">
                <a:latin typeface="Josefin Sans" pitchFamily="2" charset="0"/>
              </a:rPr>
              <a:t>about</a:t>
            </a:r>
            <a:br>
              <a:rPr lang="en-US" sz="2800" dirty="0" smtClean="0">
                <a:latin typeface="Josefin Sans" pitchFamily="2" charset="0"/>
              </a:rPr>
            </a:br>
            <a:r>
              <a:rPr lang="en-US" sz="3200" cap="none" dirty="0" smtClean="0">
                <a:latin typeface="Linotext" pitchFamily="2" charset="0"/>
              </a:rPr>
              <a:t>School of Aeronautics</a:t>
            </a:r>
            <a:endParaRPr lang="en-US" sz="3200" dirty="0">
              <a:solidFill>
                <a:srgbClr val="FFFF00"/>
              </a:solidFill>
              <a:latin typeface="Linotext" pitchFamily="2" charset="0"/>
            </a:endParaRPr>
          </a:p>
        </p:txBody>
      </p:sp>
      <p:pic>
        <p:nvPicPr>
          <p:cNvPr id="9" name="Picture Placeholder 8" descr="IMG_8429.JPG"/>
          <p:cNvPicPr>
            <a:picLocks noGrp="1" noChangeAspect="1"/>
          </p:cNvPicPr>
          <p:nvPr>
            <p:ph type="pic" idx="1"/>
          </p:nvPr>
        </p:nvPicPr>
        <p:blipFill>
          <a:blip r:embed="rId2" cstate="print"/>
          <a:srcRect l="5523" r="5523"/>
          <a:stretch>
            <a:fillRect/>
          </a:stretch>
        </p:blipFill>
        <p:spPr/>
      </p:pic>
      <p:sp>
        <p:nvSpPr>
          <p:cNvPr id="11" name="TextBox 10"/>
          <p:cNvSpPr txBox="1"/>
          <p:nvPr/>
        </p:nvSpPr>
        <p:spPr>
          <a:xfrm>
            <a:off x="304800" y="4324350"/>
            <a:ext cx="8534400" cy="369332"/>
          </a:xfrm>
          <a:prstGeom prst="rect">
            <a:avLst/>
          </a:prstGeom>
          <a:noFill/>
        </p:spPr>
        <p:txBody>
          <a:bodyPr wrap="square" rtlCol="0">
            <a:spAutoFit/>
          </a:bodyPr>
          <a:lstStyle/>
          <a:p>
            <a:pPr algn="ctr"/>
            <a:r>
              <a:rPr lang="en-US" b="1" dirty="0" smtClean="0">
                <a:solidFill>
                  <a:schemeClr val="accent4">
                    <a:lumMod val="60000"/>
                    <a:lumOff val="40000"/>
                  </a:schemeClr>
                </a:solidFill>
                <a:latin typeface="Josefin Sans" pitchFamily="2" charset="0"/>
              </a:rPr>
              <a:t>Approved By AICTE, DGCA, Affiliated to RTU, Kota &amp; Licensed By EASA</a:t>
            </a:r>
            <a:endParaRPr lang="en-US" b="1" dirty="0">
              <a:solidFill>
                <a:schemeClr val="accent4">
                  <a:lumMod val="60000"/>
                  <a:lumOff val="40000"/>
                </a:schemeClr>
              </a:solidFill>
              <a:latin typeface="Josefin Sans" pitchFamily="2" charset="0"/>
            </a:endParaRPr>
          </a:p>
        </p:txBody>
      </p:sp>
    </p:spTree>
  </p:cSld>
  <p:clrMapOvr>
    <a:masterClrMapping/>
  </p:clrMapOvr>
  <p:transition>
    <p:pull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ixis award.jpg"/>
          <p:cNvPicPr>
            <a:picLocks noChangeAspect="1"/>
          </p:cNvPicPr>
          <p:nvPr/>
        </p:nvPicPr>
        <p:blipFill>
          <a:blip r:embed="rId2" cstate="print"/>
          <a:stretch>
            <a:fillRect/>
          </a:stretch>
        </p:blipFill>
        <p:spPr>
          <a:xfrm>
            <a:off x="-1" y="242207"/>
            <a:ext cx="8153401" cy="4659086"/>
          </a:xfrm>
          <a:prstGeom prst="rect">
            <a:avLst/>
          </a:prstGeom>
        </p:spPr>
      </p:pic>
    </p:spTree>
  </p:cSld>
  <p:clrMapOvr>
    <a:masterClrMapping/>
  </p:clrMapOvr>
  <p:transition>
    <p:zoom dir="in"/>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2.jpg"/>
          <p:cNvPicPr>
            <a:picLocks noChangeAspect="1"/>
          </p:cNvPicPr>
          <p:nvPr/>
        </p:nvPicPr>
        <p:blipFill>
          <a:blip r:embed="rId2" cstate="print"/>
          <a:srcRect l="926"/>
          <a:stretch>
            <a:fillRect/>
          </a:stretch>
        </p:blipFill>
        <p:spPr>
          <a:xfrm>
            <a:off x="0" y="0"/>
            <a:ext cx="8153400" cy="5143500"/>
          </a:xfrm>
          <a:prstGeom prst="rect">
            <a:avLst/>
          </a:prstGeom>
        </p:spPr>
      </p:pic>
    </p:spTree>
  </p:cSld>
  <p:clrMapOvr>
    <a:masterClrMapping/>
  </p:clrMapOvr>
  <p:transition>
    <p:comb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NSHIP.jpg"/>
          <p:cNvPicPr>
            <a:picLocks noChangeAspect="1"/>
          </p:cNvPicPr>
          <p:nvPr/>
        </p:nvPicPr>
        <p:blipFill>
          <a:blip r:embed="rId2" cstate="print"/>
          <a:stretch>
            <a:fillRect/>
          </a:stretch>
        </p:blipFill>
        <p:spPr>
          <a:xfrm>
            <a:off x="0" y="285750"/>
            <a:ext cx="8132496" cy="4572000"/>
          </a:xfrm>
          <a:prstGeom prst="rect">
            <a:avLst/>
          </a:prstGeom>
        </p:spPr>
      </p:pic>
    </p:spTree>
  </p:cSld>
  <p:clrMapOvr>
    <a:masterClrMapping/>
  </p:clrMapOvr>
  <p:transition>
    <p:wheel spokes="3"/>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666750"/>
            <a:ext cx="7391400" cy="2354619"/>
          </a:xfrm>
          <a:prstGeom prst="rect">
            <a:avLst/>
          </a:prstGeom>
          <a:noFill/>
        </p:spPr>
        <p:txBody>
          <a:bodyPr wrap="square" rtlCol="0">
            <a:spAutoFit/>
          </a:bodyPr>
          <a:lstStyle/>
          <a:p>
            <a:r>
              <a:rPr lang="en-US" sz="2800" b="1" dirty="0" smtClean="0">
                <a:solidFill>
                  <a:schemeClr val="accent4">
                    <a:lumMod val="75000"/>
                  </a:schemeClr>
                </a:solidFill>
                <a:latin typeface="Josefin Sans" pitchFamily="2" charset="0"/>
              </a:rPr>
              <a:t>INTERNSHIPS</a:t>
            </a:r>
            <a:r>
              <a:rPr lang="en-US" sz="1400" b="1" dirty="0" smtClean="0">
                <a:solidFill>
                  <a:srgbClr val="7030A0"/>
                </a:solidFill>
              </a:rPr>
              <a:t/>
            </a:r>
            <a:br>
              <a:rPr lang="en-US" sz="1400" b="1" dirty="0" smtClean="0">
                <a:solidFill>
                  <a:srgbClr val="7030A0"/>
                </a:solidFill>
              </a:rPr>
            </a:br>
            <a:endParaRPr lang="en-US" sz="1400" b="1" dirty="0" smtClean="0">
              <a:solidFill>
                <a:srgbClr val="7030A0"/>
              </a:solidFill>
            </a:endParaRPr>
          </a:p>
          <a:p>
            <a:pPr algn="just">
              <a:lnSpc>
                <a:spcPct val="150000"/>
              </a:lnSpc>
            </a:pPr>
            <a:r>
              <a:rPr lang="en-US" b="1" dirty="0" smtClean="0">
                <a:latin typeface="Josefin Sans" pitchFamily="2" charset="0"/>
              </a:rPr>
              <a:t>Mandatory fifty days internship in department specific industry to gain hands on experience in the third year of undergraduate study. Apart from this, frequent industrial visits and training sessions are organized for the students.</a:t>
            </a:r>
            <a:endParaRPr lang="en-US" dirty="0">
              <a:latin typeface="Josefin Sans" pitchFamily="2" charset="0"/>
            </a:endParaRPr>
          </a:p>
        </p:txBody>
      </p:sp>
    </p:spTree>
  </p:cSld>
  <p:clrMapOvr>
    <a:masterClrMapping/>
  </p:clrMapOvr>
  <p:transition>
    <p:split orient="vert" dir="in"/>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S 1.jpg"/>
          <p:cNvPicPr>
            <a:picLocks noChangeAspect="1"/>
          </p:cNvPicPr>
          <p:nvPr/>
        </p:nvPicPr>
        <p:blipFill>
          <a:blip r:embed="rId2" cstate="print"/>
          <a:stretch>
            <a:fillRect/>
          </a:stretch>
        </p:blipFill>
        <p:spPr>
          <a:xfrm rot="10800000" flipV="1">
            <a:off x="457200" y="590550"/>
            <a:ext cx="6477000" cy="4143786"/>
          </a:xfrm>
          <a:prstGeom prst="rect">
            <a:avLst/>
          </a:prstGeom>
        </p:spPr>
      </p:pic>
      <p:sp>
        <p:nvSpPr>
          <p:cNvPr id="3" name="TextBox 2"/>
          <p:cNvSpPr txBox="1"/>
          <p:nvPr/>
        </p:nvSpPr>
        <p:spPr>
          <a:xfrm>
            <a:off x="2514600" y="285750"/>
            <a:ext cx="5410200" cy="769441"/>
          </a:xfrm>
          <a:prstGeom prst="rect">
            <a:avLst/>
          </a:prstGeom>
          <a:noFill/>
        </p:spPr>
        <p:txBody>
          <a:bodyPr wrap="square" rtlCol="0">
            <a:spAutoFit/>
          </a:bodyPr>
          <a:lstStyle/>
          <a:p>
            <a:pPr algn="r"/>
            <a:r>
              <a:rPr lang="en-US" sz="4400" dirty="0" smtClean="0"/>
              <a:t>Students Projects</a:t>
            </a:r>
            <a:endParaRPr lang="en-US" sz="4400" dirty="0"/>
          </a:p>
        </p:txBody>
      </p:sp>
    </p:spTree>
  </p:cSld>
  <p:clrMapOvr>
    <a:masterClrMapping/>
  </p:clrMapOvr>
  <p:transition>
    <p:wheel spokes="3"/>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66750"/>
            <a:ext cx="7010400" cy="2185214"/>
          </a:xfrm>
          <a:prstGeom prst="rect">
            <a:avLst/>
          </a:prstGeom>
          <a:noFill/>
        </p:spPr>
        <p:txBody>
          <a:bodyPr wrap="square" rtlCol="0">
            <a:spAutoFit/>
          </a:bodyPr>
          <a:lstStyle/>
          <a:p>
            <a:pPr algn="just"/>
            <a:r>
              <a:rPr lang="en-US" sz="2800" b="1" dirty="0" smtClean="0">
                <a:solidFill>
                  <a:schemeClr val="accent4">
                    <a:lumMod val="75000"/>
                  </a:schemeClr>
                </a:solidFill>
                <a:latin typeface="Josefin Sans" pitchFamily="2" charset="0"/>
              </a:rPr>
              <a:t>STUDENTS PROJECTS</a:t>
            </a:r>
          </a:p>
          <a:p>
            <a:pPr algn="just">
              <a:lnSpc>
                <a:spcPct val="150000"/>
              </a:lnSpc>
            </a:pPr>
            <a:r>
              <a:rPr lang="en-US" dirty="0" smtClean="0">
                <a:latin typeface="Josefin Sans" pitchFamily="2" charset="0"/>
              </a:rPr>
              <a:t>Students undertake various interdisciplinary-research and industrial projects under the guidance of the faculty solving real-life problems pertaining to research and the industry. Moreover, the </a:t>
            </a:r>
            <a:r>
              <a:rPr lang="en-US" dirty="0" err="1" smtClean="0">
                <a:latin typeface="Josefin Sans" pitchFamily="2" charset="0"/>
              </a:rPr>
              <a:t>B.Tech</a:t>
            </a:r>
            <a:r>
              <a:rPr lang="en-US" dirty="0" smtClean="0">
                <a:latin typeface="Josefin Sans" pitchFamily="2" charset="0"/>
              </a:rPr>
              <a:t> students have to complete a 'Thesis Project' in the final year of their Engineering course.</a:t>
            </a:r>
            <a:endParaRPr lang="en-US" dirty="0">
              <a:latin typeface="Josefin Sans" pitchFamily="2" charset="0"/>
            </a:endParaRPr>
          </a:p>
        </p:txBody>
      </p:sp>
    </p:spTree>
  </p:cSld>
  <p:clrMapOvr>
    <a:masterClrMapping/>
  </p:clrMapOvr>
  <p:transition>
    <p:wheel spokes="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rdware_Schematic.png"/>
          <p:cNvPicPr>
            <a:picLocks noChangeAspect="1"/>
          </p:cNvPicPr>
          <p:nvPr/>
        </p:nvPicPr>
        <p:blipFill>
          <a:blip r:embed="rId2" cstate="print"/>
          <a:stretch>
            <a:fillRect/>
          </a:stretch>
        </p:blipFill>
        <p:spPr>
          <a:xfrm>
            <a:off x="152401" y="154347"/>
            <a:ext cx="6553200" cy="4834806"/>
          </a:xfrm>
          <a:prstGeom prst="rect">
            <a:avLst/>
          </a:prstGeom>
        </p:spPr>
      </p:pic>
      <p:sp>
        <p:nvSpPr>
          <p:cNvPr id="3" name="TextBox 2"/>
          <p:cNvSpPr txBox="1"/>
          <p:nvPr/>
        </p:nvSpPr>
        <p:spPr>
          <a:xfrm>
            <a:off x="4495800" y="285750"/>
            <a:ext cx="3429000" cy="769441"/>
          </a:xfrm>
          <a:prstGeom prst="rect">
            <a:avLst/>
          </a:prstGeom>
          <a:noFill/>
        </p:spPr>
        <p:txBody>
          <a:bodyPr wrap="square" rtlCol="0">
            <a:spAutoFit/>
          </a:bodyPr>
          <a:lstStyle/>
          <a:p>
            <a:pPr algn="r"/>
            <a:r>
              <a:rPr lang="en-US" sz="4400" dirty="0" smtClean="0"/>
              <a:t>Publications</a:t>
            </a:r>
            <a:endParaRPr lang="en-US" sz="4400" dirty="0"/>
          </a:p>
        </p:txBody>
      </p:sp>
    </p:spTree>
  </p:cSld>
  <p:clrMapOvr>
    <a:masterClrMapping/>
  </p:clrMapOvr>
  <p:transition>
    <p:comb/>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66750"/>
            <a:ext cx="6934200" cy="1354217"/>
          </a:xfrm>
          <a:prstGeom prst="rect">
            <a:avLst/>
          </a:prstGeom>
          <a:noFill/>
        </p:spPr>
        <p:txBody>
          <a:bodyPr wrap="square" rtlCol="0">
            <a:spAutoFit/>
          </a:bodyPr>
          <a:lstStyle/>
          <a:p>
            <a:r>
              <a:rPr lang="en-US" sz="2800" b="1" dirty="0" smtClean="0">
                <a:solidFill>
                  <a:schemeClr val="accent4">
                    <a:lumMod val="75000"/>
                  </a:schemeClr>
                </a:solidFill>
                <a:latin typeface="Josefin Sans" pitchFamily="2" charset="0"/>
              </a:rPr>
              <a:t>PUBLICATIONS</a:t>
            </a:r>
          </a:p>
          <a:p>
            <a:pPr algn="just">
              <a:lnSpc>
                <a:spcPct val="150000"/>
              </a:lnSpc>
            </a:pPr>
            <a:r>
              <a:rPr lang="en-US" dirty="0" smtClean="0">
                <a:latin typeface="Josefin Sans" pitchFamily="2" charset="0"/>
              </a:rPr>
              <a:t>Students actively publish their work in the form of research papers in reputed national and international conferences and referred journals</a:t>
            </a:r>
            <a:endParaRPr lang="en-US" dirty="0">
              <a:latin typeface="Josefin Sans" pitchFamily="2" charset="0"/>
            </a:endParaRPr>
          </a:p>
        </p:txBody>
      </p:sp>
    </p:spTree>
  </p:cSld>
  <p:clrMapOvr>
    <a:masterClrMapping/>
  </p:clrMapOvr>
  <p:transition>
    <p:pull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ustry_institute.png"/>
          <p:cNvPicPr>
            <a:picLocks noChangeAspect="1"/>
          </p:cNvPicPr>
          <p:nvPr/>
        </p:nvPicPr>
        <p:blipFill>
          <a:blip r:embed="rId2" cstate="print"/>
          <a:stretch>
            <a:fillRect/>
          </a:stretch>
        </p:blipFill>
        <p:spPr>
          <a:xfrm>
            <a:off x="0" y="0"/>
            <a:ext cx="8177778" cy="5143500"/>
          </a:xfrm>
          <a:prstGeom prst="rect">
            <a:avLst/>
          </a:prstGeom>
        </p:spPr>
      </p:pic>
    </p:spTree>
  </p:cSld>
  <p:clrMapOvr>
    <a:masterClrMapping/>
  </p:clrMapOvr>
  <p:transition>
    <p:wheel spokes="3"/>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90550"/>
            <a:ext cx="7162800" cy="4278094"/>
          </a:xfrm>
          <a:prstGeom prst="rect">
            <a:avLst/>
          </a:prstGeom>
          <a:noFill/>
        </p:spPr>
        <p:txBody>
          <a:bodyPr wrap="square" rtlCol="0">
            <a:spAutoFit/>
          </a:bodyPr>
          <a:lstStyle/>
          <a:p>
            <a:pPr algn="just">
              <a:buNone/>
            </a:pPr>
            <a:r>
              <a:rPr lang="en-US" sz="2800" b="1" dirty="0" smtClean="0">
                <a:solidFill>
                  <a:schemeClr val="accent4">
                    <a:lumMod val="75000"/>
                  </a:schemeClr>
                </a:solidFill>
                <a:latin typeface="Josefin Sans" pitchFamily="2" charset="0"/>
              </a:rPr>
              <a:t>PRACTICE SCHOOL: THE INSTITUTE INDUSTRY LINKAGE</a:t>
            </a:r>
          </a:p>
          <a:p>
            <a:pPr algn="just">
              <a:buNone/>
            </a:pPr>
            <a:r>
              <a:rPr lang="en-US" dirty="0" smtClean="0">
                <a:latin typeface="Josefin Sans" pitchFamily="2" charset="0"/>
              </a:rPr>
              <a:t>The Practice School (Industrial Training) component is inducted into the course structure and almost all the students undergo this component which provides them a thorough exposure to the core industry and corporate experience.</a:t>
            </a:r>
          </a:p>
          <a:p>
            <a:pPr algn="just">
              <a:buNone/>
            </a:pPr>
            <a:r>
              <a:rPr lang="en-US" dirty="0" smtClean="0">
                <a:latin typeface="Josefin Sans" pitchFamily="2" charset="0"/>
              </a:rPr>
              <a:t>	 </a:t>
            </a:r>
          </a:p>
          <a:p>
            <a:pPr algn="just">
              <a:buNone/>
            </a:pPr>
            <a:r>
              <a:rPr lang="en-US" dirty="0" smtClean="0">
                <a:latin typeface="Josefin Sans" pitchFamily="2" charset="0"/>
              </a:rPr>
              <a:t>All students are required to complete a one and a half month training during the summers of their third year in industry.</a:t>
            </a:r>
          </a:p>
          <a:p>
            <a:pPr algn="just">
              <a:buNone/>
            </a:pPr>
            <a:r>
              <a:rPr lang="en-US" dirty="0" smtClean="0">
                <a:latin typeface="Josefin Sans" pitchFamily="2" charset="0"/>
              </a:rPr>
              <a:t> </a:t>
            </a:r>
          </a:p>
          <a:p>
            <a:pPr algn="just">
              <a:buNone/>
            </a:pPr>
            <a:r>
              <a:rPr lang="en-US" dirty="0" smtClean="0">
                <a:latin typeface="Josefin Sans" pitchFamily="2" charset="0"/>
              </a:rPr>
              <a:t>This is a unique and innovative strategy to groom the students while gradually exposing them to the corporate and research world.</a:t>
            </a:r>
          </a:p>
          <a:p>
            <a:pPr algn="just">
              <a:buNone/>
            </a:pPr>
            <a:r>
              <a:rPr lang="en-US" dirty="0" smtClean="0">
                <a:latin typeface="Josefin Sans" pitchFamily="2" charset="0"/>
              </a:rPr>
              <a:t>	 </a:t>
            </a:r>
          </a:p>
          <a:p>
            <a:pPr algn="just">
              <a:buNone/>
            </a:pPr>
            <a:r>
              <a:rPr lang="en-US" dirty="0" smtClean="0">
                <a:latin typeface="Josefin Sans" pitchFamily="2" charset="0"/>
              </a:rPr>
              <a:t>Almost all the major corporate, research facilities, institutes and well-known organizations are Practice School stations for SOA.</a:t>
            </a:r>
            <a:endParaRPr lang="en-US" dirty="0">
              <a:latin typeface="Josefin Sans" pitchFamily="2" charset="0"/>
            </a:endParaRPr>
          </a:p>
        </p:txBody>
      </p:sp>
    </p:spTree>
  </p:cSld>
  <p:clrMapOvr>
    <a:masterClrMapping/>
  </p:clrMapOvr>
  <p:transition>
    <p:checke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90550"/>
            <a:ext cx="7010400" cy="3847207"/>
          </a:xfrm>
          <a:prstGeom prst="rect">
            <a:avLst/>
          </a:prstGeom>
          <a:noFill/>
        </p:spPr>
        <p:txBody>
          <a:bodyPr wrap="square" rtlCol="0">
            <a:spAutoFit/>
          </a:bodyPr>
          <a:lstStyle/>
          <a:p>
            <a:pPr lvl="0" algn="just"/>
            <a:r>
              <a:rPr lang="en-US" sz="2800" b="1" dirty="0" smtClean="0">
                <a:solidFill>
                  <a:schemeClr val="accent4">
                    <a:lumMod val="75000"/>
                  </a:schemeClr>
                </a:solidFill>
                <a:latin typeface="Josefin Sans" pitchFamily="2" charset="0"/>
              </a:rPr>
              <a:t>ABOUT SCHOOL OF AERONAUTICS</a:t>
            </a:r>
          </a:p>
          <a:p>
            <a:pPr algn="just">
              <a:lnSpc>
                <a:spcPct val="150000"/>
              </a:lnSpc>
            </a:pPr>
            <a:r>
              <a:rPr lang="en-US" dirty="0" smtClean="0">
                <a:latin typeface="Josefin Sans" pitchFamily="2" charset="0"/>
                <a:cs typeface="Arial" pitchFamily="34" charset="0"/>
              </a:rPr>
              <a:t>School of Aeronautics was established in 1992, since then we are into providing world class Aviation Education, in various disciplines.</a:t>
            </a:r>
          </a:p>
          <a:p>
            <a:pPr algn="just">
              <a:lnSpc>
                <a:spcPct val="150000"/>
              </a:lnSpc>
            </a:pPr>
            <a:endParaRPr lang="en-US" dirty="0">
              <a:solidFill>
                <a:srgbClr val="FFC000"/>
              </a:solidFill>
              <a:latin typeface="Josefin Sans" pitchFamily="2" charset="0"/>
              <a:cs typeface="Arial" pitchFamily="34" charset="0"/>
            </a:endParaRPr>
          </a:p>
          <a:p>
            <a:pPr algn="just">
              <a:lnSpc>
                <a:spcPct val="150000"/>
              </a:lnSpc>
            </a:pPr>
            <a:r>
              <a:rPr lang="en-US" dirty="0">
                <a:latin typeface="Josefin Sans" pitchFamily="2" charset="0"/>
                <a:cs typeface="Arial" pitchFamily="34" charset="0"/>
              </a:rPr>
              <a:t>A</a:t>
            </a:r>
            <a:r>
              <a:rPr lang="en-US" dirty="0" smtClean="0">
                <a:latin typeface="Josefin Sans" pitchFamily="2" charset="0"/>
                <a:cs typeface="Arial" pitchFamily="34" charset="0"/>
              </a:rPr>
              <a:t>fter successfully running School of Aeronautics (Delhi) for 14 years, School of Aeronautics (</a:t>
            </a:r>
            <a:r>
              <a:rPr lang="en-US" dirty="0" err="1" smtClean="0">
                <a:latin typeface="Josefin Sans" pitchFamily="2" charset="0"/>
                <a:cs typeface="Arial" pitchFamily="34" charset="0"/>
              </a:rPr>
              <a:t>Neemrana</a:t>
            </a:r>
            <a:r>
              <a:rPr lang="en-US" dirty="0" smtClean="0">
                <a:latin typeface="Josefin Sans" pitchFamily="2" charset="0"/>
                <a:cs typeface="Arial" pitchFamily="34" charset="0"/>
              </a:rPr>
              <a:t>) was established in 2006. It is </a:t>
            </a:r>
            <a:r>
              <a:rPr lang="en-US" dirty="0" smtClean="0">
                <a:latin typeface="Josefin Sans" pitchFamily="2" charset="0"/>
              </a:rPr>
              <a:t>situated in NCR on New Delhi - </a:t>
            </a:r>
            <a:r>
              <a:rPr lang="en-US" dirty="0" err="1" smtClean="0">
                <a:latin typeface="Josefin Sans" pitchFamily="2" charset="0"/>
              </a:rPr>
              <a:t>Jaipur</a:t>
            </a:r>
            <a:r>
              <a:rPr lang="en-US" dirty="0" smtClean="0">
                <a:latin typeface="Josefin Sans" pitchFamily="2" charset="0"/>
              </a:rPr>
              <a:t>, National Highway No. 8. The functional &amp; technical infrastructure is operational on sprawling 5 acres campus set in serene environment.</a:t>
            </a:r>
            <a:endParaRPr lang="en-US" dirty="0">
              <a:latin typeface="Josefin Sans" pitchFamily="2" charset="0"/>
            </a:endParaRPr>
          </a:p>
        </p:txBody>
      </p:sp>
    </p:spTree>
  </p:cSld>
  <p:clrMapOvr>
    <a:masterClrMapping/>
  </p:clrMapOvr>
  <p:transition>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 AND D.jpg"/>
          <p:cNvPicPr>
            <a:picLocks noChangeAspect="1"/>
          </p:cNvPicPr>
          <p:nvPr/>
        </p:nvPicPr>
        <p:blipFill>
          <a:blip r:embed="rId2" cstate="print"/>
          <a:srcRect b="10677"/>
          <a:stretch>
            <a:fillRect/>
          </a:stretch>
        </p:blipFill>
        <p:spPr>
          <a:xfrm>
            <a:off x="-304800" y="0"/>
            <a:ext cx="8382000" cy="5143500"/>
          </a:xfrm>
          <a:prstGeom prst="rect">
            <a:avLst/>
          </a:prstGeom>
        </p:spPr>
      </p:pic>
      <p:sp>
        <p:nvSpPr>
          <p:cNvPr id="3" name="TextBox 2"/>
          <p:cNvSpPr txBox="1"/>
          <p:nvPr/>
        </p:nvSpPr>
        <p:spPr>
          <a:xfrm>
            <a:off x="1447800" y="285750"/>
            <a:ext cx="6553200" cy="769441"/>
          </a:xfrm>
          <a:prstGeom prst="rect">
            <a:avLst/>
          </a:prstGeom>
          <a:noFill/>
        </p:spPr>
        <p:txBody>
          <a:bodyPr wrap="square" rtlCol="0">
            <a:spAutoFit/>
          </a:bodyPr>
          <a:lstStyle/>
          <a:p>
            <a:pPr algn="r"/>
            <a:r>
              <a:rPr lang="en-US" sz="4400" dirty="0" smtClean="0">
                <a:solidFill>
                  <a:schemeClr val="bg1"/>
                </a:solidFill>
              </a:rPr>
              <a:t>Research &amp; Development</a:t>
            </a:r>
            <a:endParaRPr lang="en-US" sz="4400" dirty="0">
              <a:solidFill>
                <a:schemeClr val="bg1"/>
              </a:solidFill>
            </a:endParaRPr>
          </a:p>
        </p:txBody>
      </p:sp>
    </p:spTree>
  </p:cSld>
  <p:clrMapOvr>
    <a:masterClrMapping/>
  </p:clrMapOvr>
  <p:transition>
    <p:wheel spokes="3"/>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514350"/>
            <a:ext cx="7239000" cy="2877711"/>
          </a:xfrm>
          <a:prstGeom prst="rect">
            <a:avLst/>
          </a:prstGeom>
          <a:noFill/>
        </p:spPr>
        <p:txBody>
          <a:bodyPr wrap="square" rtlCol="0">
            <a:spAutoFit/>
          </a:bodyPr>
          <a:lstStyle/>
          <a:p>
            <a:r>
              <a:rPr lang="en-US" sz="2800" b="1" dirty="0" smtClean="0">
                <a:solidFill>
                  <a:schemeClr val="accent4">
                    <a:lumMod val="75000"/>
                  </a:schemeClr>
                </a:solidFill>
                <a:latin typeface="Josefin Sans" pitchFamily="2" charset="0"/>
              </a:rPr>
              <a:t>RESEARCH &amp; DEVELOPMENT</a:t>
            </a:r>
          </a:p>
          <a:p>
            <a:pPr algn="just">
              <a:lnSpc>
                <a:spcPct val="150000"/>
              </a:lnSpc>
              <a:buNone/>
            </a:pPr>
            <a:endParaRPr lang="en-US" dirty="0" smtClean="0">
              <a:latin typeface="Josefin Sans" pitchFamily="2" charset="0"/>
            </a:endParaRPr>
          </a:p>
          <a:p>
            <a:pPr marL="342900" indent="-342900" algn="just">
              <a:lnSpc>
                <a:spcPct val="150000"/>
              </a:lnSpc>
              <a:buFont typeface="+mj-lt"/>
              <a:buAutoNum type="arabicPeriod"/>
            </a:pPr>
            <a:r>
              <a:rPr lang="en-US" dirty="0" smtClean="0">
                <a:latin typeface="Josefin Sans" pitchFamily="2" charset="0"/>
              </a:rPr>
              <a:t>SOA has a number of well equipped laboratories with state of the art facilities.</a:t>
            </a:r>
          </a:p>
          <a:p>
            <a:pPr marL="342900" indent="-342900" algn="just">
              <a:lnSpc>
                <a:spcPct val="150000"/>
              </a:lnSpc>
              <a:buFont typeface="+mj-lt"/>
              <a:buAutoNum type="arabicPeriod"/>
            </a:pPr>
            <a:r>
              <a:rPr lang="en-US" dirty="0" smtClean="0">
                <a:latin typeface="Josefin Sans" pitchFamily="2" charset="0"/>
              </a:rPr>
              <a:t>Students gain valuable experience in the forefront of scientific research through  project type courses and thesis work.</a:t>
            </a:r>
          </a:p>
          <a:p>
            <a:pPr algn="just"/>
            <a:endParaRPr lang="en-US" dirty="0">
              <a:latin typeface="Josefin Sans" pitchFamily="2" charset="0"/>
            </a:endParaRPr>
          </a:p>
        </p:txBody>
      </p:sp>
    </p:spTree>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L ROUND.jpg"/>
          <p:cNvPicPr>
            <a:picLocks noChangeAspect="1"/>
          </p:cNvPicPr>
          <p:nvPr/>
        </p:nvPicPr>
        <p:blipFill>
          <a:blip r:embed="rId2" cstate="print"/>
          <a:stretch>
            <a:fillRect/>
          </a:stretch>
        </p:blipFill>
        <p:spPr>
          <a:xfrm>
            <a:off x="1143000" y="1123950"/>
            <a:ext cx="5981700" cy="3867150"/>
          </a:xfrm>
          <a:prstGeom prst="rect">
            <a:avLst/>
          </a:prstGeom>
        </p:spPr>
      </p:pic>
      <p:sp>
        <p:nvSpPr>
          <p:cNvPr id="3" name="TextBox 2"/>
          <p:cNvSpPr txBox="1"/>
          <p:nvPr/>
        </p:nvSpPr>
        <p:spPr>
          <a:xfrm>
            <a:off x="685800" y="210800"/>
            <a:ext cx="7239000" cy="1446550"/>
          </a:xfrm>
          <a:prstGeom prst="rect">
            <a:avLst/>
          </a:prstGeom>
          <a:noFill/>
        </p:spPr>
        <p:txBody>
          <a:bodyPr wrap="square" rtlCol="0">
            <a:spAutoFit/>
          </a:bodyPr>
          <a:lstStyle/>
          <a:p>
            <a:pPr algn="r"/>
            <a:r>
              <a:rPr lang="en-US" sz="4400" dirty="0" smtClean="0"/>
              <a:t>All Round Development of Students</a:t>
            </a:r>
            <a:endParaRPr lang="en-US" sz="4400" dirty="0"/>
          </a:p>
        </p:txBody>
      </p:sp>
    </p:spTree>
  </p:cSld>
  <p:clrMapOvr>
    <a:masterClrMapping/>
  </p:clrMapOvr>
  <p:transition>
    <p:wheel spokes="3"/>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438150"/>
            <a:ext cx="7239000" cy="4555093"/>
          </a:xfrm>
          <a:prstGeom prst="rect">
            <a:avLst/>
          </a:prstGeom>
          <a:noFill/>
        </p:spPr>
        <p:txBody>
          <a:bodyPr wrap="square" rtlCol="0">
            <a:spAutoFit/>
          </a:bodyPr>
          <a:lstStyle/>
          <a:p>
            <a:pPr algn="just">
              <a:buNone/>
            </a:pPr>
            <a:r>
              <a:rPr lang="en-US" sz="2800" b="1" dirty="0" smtClean="0">
                <a:solidFill>
                  <a:schemeClr val="accent4">
                    <a:lumMod val="75000"/>
                  </a:schemeClr>
                </a:solidFill>
                <a:latin typeface="Josefin Sans" pitchFamily="2" charset="0"/>
              </a:rPr>
              <a:t>ALL ROUND DEVELOPMENT OF STUDENTS</a:t>
            </a:r>
          </a:p>
          <a:p>
            <a:pPr marL="342900" indent="-342900" algn="just">
              <a:buFont typeface="+mj-lt"/>
              <a:buAutoNum type="arabicPeriod"/>
            </a:pPr>
            <a:endParaRPr lang="en-US" dirty="0" smtClean="0">
              <a:latin typeface="Josefin Sans" pitchFamily="2" charset="0"/>
            </a:endParaRPr>
          </a:p>
          <a:p>
            <a:pPr marL="342900" indent="-342900" algn="just">
              <a:buFont typeface="+mj-lt"/>
              <a:buAutoNum type="arabicPeriod"/>
            </a:pPr>
            <a:r>
              <a:rPr lang="en-US" dirty="0" smtClean="0">
                <a:latin typeface="Josefin Sans" pitchFamily="2" charset="0"/>
              </a:rPr>
              <a:t>The Institute provides all the required facilities for sports and recreation to ensure overall development of every student. </a:t>
            </a:r>
          </a:p>
          <a:p>
            <a:pPr marL="342900" indent="-342900" algn="just">
              <a:buFont typeface="+mj-lt"/>
              <a:buAutoNum type="arabicPeriod"/>
            </a:pPr>
            <a:endParaRPr lang="en-US" dirty="0" smtClean="0">
              <a:latin typeface="Josefin Sans" pitchFamily="2" charset="0"/>
            </a:endParaRPr>
          </a:p>
          <a:p>
            <a:pPr marL="342900" indent="-342900" algn="just">
              <a:buFont typeface="+mj-lt"/>
              <a:buAutoNum type="arabicPeriod"/>
            </a:pPr>
            <a:r>
              <a:rPr lang="en-US" dirty="0" smtClean="0">
                <a:latin typeface="Josefin Sans" pitchFamily="2" charset="0"/>
              </a:rPr>
              <a:t>Students operate various clubs existing on the campus for example Dance </a:t>
            </a:r>
            <a:r>
              <a:rPr lang="en-US" i="1" dirty="0" smtClean="0">
                <a:latin typeface="Josefin Sans" pitchFamily="2" charset="0"/>
              </a:rPr>
              <a:t>I </a:t>
            </a:r>
            <a:r>
              <a:rPr lang="en-US" dirty="0" smtClean="0">
                <a:latin typeface="Josefin Sans" pitchFamily="2" charset="0"/>
              </a:rPr>
              <a:t>Drama and Music Club, Book Club, Innovation Club, Sports Club, Green Club, Meditation &amp; Yoga Club, Social Club, Technology Club, Seminars &amp; Events</a:t>
            </a:r>
          </a:p>
          <a:p>
            <a:pPr marL="342900" indent="-342900" algn="just">
              <a:buFont typeface="+mj-lt"/>
              <a:buAutoNum type="arabicPeriod"/>
            </a:pPr>
            <a:endParaRPr lang="en-US" dirty="0" smtClean="0">
              <a:latin typeface="Josefin Sans" pitchFamily="2" charset="0"/>
            </a:endParaRPr>
          </a:p>
          <a:p>
            <a:pPr marL="342900" indent="-342900" algn="just">
              <a:buFont typeface="+mj-lt"/>
              <a:buAutoNum type="arabicPeriod"/>
            </a:pPr>
            <a:r>
              <a:rPr lang="en-US" dirty="0" smtClean="0">
                <a:latin typeface="Josefin Sans" pitchFamily="2" charset="0"/>
              </a:rPr>
              <a:t>Internal   organizations   like  the   SOA  Alumni  Association,  the   Centre   for   Software Development, Centre for Entrepreneurial Leadership etc. at campus are all run responsibly by students of various years and batches in a professional manner. </a:t>
            </a:r>
            <a:endParaRPr lang="en-US" dirty="0">
              <a:latin typeface="Josefin Sans" pitchFamily="2" charset="0"/>
            </a:endParaRPr>
          </a:p>
        </p:txBody>
      </p:sp>
    </p:spTree>
  </p:cSld>
  <p:clrMapOvr>
    <a:masterClrMapping/>
  </p:clrMapOvr>
  <p:transition>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14350"/>
            <a:ext cx="7162800" cy="4247317"/>
          </a:xfrm>
          <a:prstGeom prst="rect">
            <a:avLst/>
          </a:prstGeom>
          <a:noFill/>
        </p:spPr>
        <p:txBody>
          <a:bodyPr wrap="square" rtlCol="0">
            <a:spAutoFit/>
          </a:bodyPr>
          <a:lstStyle/>
          <a:p>
            <a:pPr marL="342900" indent="-342900" algn="just">
              <a:buFont typeface="+mj-lt"/>
              <a:buAutoNum type="arabicPeriod" startAt="4"/>
            </a:pPr>
            <a:r>
              <a:rPr lang="en-US" dirty="0" smtClean="0">
                <a:latin typeface="Josefin Sans" pitchFamily="2" charset="0"/>
              </a:rPr>
              <a:t>The Students' Activity Centre is the nerve centre of all student activities on the campus. A number of literary and social activities take place on the campus through out the year.</a:t>
            </a:r>
          </a:p>
          <a:p>
            <a:pPr marL="342900" indent="-342900" algn="just">
              <a:buFont typeface="+mj-lt"/>
              <a:buAutoNum type="arabicPeriod" startAt="4"/>
            </a:pPr>
            <a:endParaRPr lang="en-US" dirty="0" smtClean="0">
              <a:latin typeface="Josefin Sans" pitchFamily="2" charset="0"/>
            </a:endParaRPr>
          </a:p>
          <a:p>
            <a:pPr marL="342900" indent="-342900" algn="just">
              <a:buFont typeface="+mj-lt"/>
              <a:buAutoNum type="arabicPeriod" startAt="4"/>
            </a:pPr>
            <a:r>
              <a:rPr lang="en-US" dirty="0" smtClean="0">
                <a:latin typeface="Josefin Sans" pitchFamily="2" charset="0"/>
              </a:rPr>
              <a:t>Each year students organize an Inter-College, national level, Techno cultural meet called 'AERO  TECHNOCULTURAL FEST’.</a:t>
            </a:r>
          </a:p>
          <a:p>
            <a:pPr marL="342900" indent="-342900" algn="just">
              <a:buFont typeface="+mj-lt"/>
              <a:buAutoNum type="arabicPeriod" startAt="4"/>
            </a:pPr>
            <a:endParaRPr lang="en-US" dirty="0" smtClean="0">
              <a:latin typeface="Josefin Sans" pitchFamily="2" charset="0"/>
            </a:endParaRPr>
          </a:p>
          <a:p>
            <a:pPr marL="342900" indent="-342900" algn="just">
              <a:buFont typeface="+mj-lt"/>
              <a:buAutoNum type="arabicPeriod" startAt="4"/>
            </a:pPr>
            <a:r>
              <a:rPr lang="en-US" dirty="0" smtClean="0">
                <a:latin typeface="Josefin Sans" pitchFamily="2" charset="0"/>
              </a:rPr>
              <a:t>SOA's educational system puts ample opportunities for development  of  Soft  skill  &amp; Emotional Intelligence.</a:t>
            </a:r>
          </a:p>
          <a:p>
            <a:pPr marL="342900" indent="-342900" algn="just">
              <a:buFont typeface="+mj-lt"/>
              <a:buAutoNum type="arabicPeriod" startAt="4"/>
            </a:pPr>
            <a:endParaRPr lang="en-US" dirty="0" smtClean="0">
              <a:latin typeface="Josefin Sans" pitchFamily="2" charset="0"/>
            </a:endParaRPr>
          </a:p>
          <a:p>
            <a:pPr marL="342900" indent="-342900" algn="just">
              <a:buFont typeface="+mj-lt"/>
              <a:buAutoNum type="arabicPeriod" startAt="4"/>
            </a:pPr>
            <a:r>
              <a:rPr lang="en-US" dirty="0" smtClean="0">
                <a:latin typeface="Josefin Sans" pitchFamily="2" charset="0"/>
              </a:rPr>
              <a:t>Many courses have mandatory class room presentation and group discussion components  which help improve communication skill.</a:t>
            </a:r>
          </a:p>
          <a:p>
            <a:pPr marL="342900" indent="-342900" algn="just">
              <a:buFont typeface="+mj-lt"/>
              <a:buAutoNum type="arabicPeriod" startAt="4"/>
            </a:pPr>
            <a:endParaRPr lang="en-US" dirty="0" smtClean="0">
              <a:latin typeface="Josefin Sans" pitchFamily="2" charset="0"/>
            </a:endParaRPr>
          </a:p>
          <a:p>
            <a:pPr marL="342900" indent="-342900" algn="just">
              <a:buFont typeface="+mj-lt"/>
              <a:buAutoNum type="arabicPeriod" startAt="4"/>
            </a:pPr>
            <a:r>
              <a:rPr lang="en-US" dirty="0" smtClean="0">
                <a:latin typeface="Josefin Sans" pitchFamily="2" charset="0"/>
              </a:rPr>
              <a:t>Many students learn foreign languages by  enrolling in external courses like German, French etc., off campus</a:t>
            </a:r>
            <a:endParaRPr lang="en-US" dirty="0"/>
          </a:p>
        </p:txBody>
      </p:sp>
    </p:spTree>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X8qlQ6641.jpg"/>
          <p:cNvPicPr>
            <a:picLocks noChangeAspect="1"/>
          </p:cNvPicPr>
          <p:nvPr/>
        </p:nvPicPr>
        <p:blipFill>
          <a:blip r:embed="rId2" cstate="print"/>
          <a:stretch>
            <a:fillRect/>
          </a:stretch>
        </p:blipFill>
        <p:spPr>
          <a:xfrm>
            <a:off x="533400" y="454544"/>
            <a:ext cx="4648199" cy="4234412"/>
          </a:xfrm>
          <a:prstGeom prst="rect">
            <a:avLst/>
          </a:prstGeom>
        </p:spPr>
      </p:pic>
      <p:sp>
        <p:nvSpPr>
          <p:cNvPr id="3" name="TextBox 2"/>
          <p:cNvSpPr txBox="1"/>
          <p:nvPr/>
        </p:nvSpPr>
        <p:spPr>
          <a:xfrm>
            <a:off x="5029200" y="285750"/>
            <a:ext cx="2971800" cy="769441"/>
          </a:xfrm>
          <a:prstGeom prst="rect">
            <a:avLst/>
          </a:prstGeom>
          <a:noFill/>
        </p:spPr>
        <p:txBody>
          <a:bodyPr wrap="square" rtlCol="0">
            <a:spAutoFit/>
          </a:bodyPr>
          <a:lstStyle/>
          <a:p>
            <a:r>
              <a:rPr lang="en-US" sz="4400" dirty="0" smtClean="0"/>
              <a:t>Our Alumni</a:t>
            </a:r>
            <a:endParaRPr lang="en-US" sz="4400" dirty="0"/>
          </a:p>
        </p:txBody>
      </p:sp>
    </p:spTree>
  </p:cSld>
  <p:clrMapOvr>
    <a:masterClrMapping/>
  </p:clrMapOvr>
  <p:transition>
    <p:wheel spokes="3"/>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66750"/>
            <a:ext cx="7086600" cy="3016210"/>
          </a:xfrm>
          <a:prstGeom prst="rect">
            <a:avLst/>
          </a:prstGeom>
          <a:noFill/>
        </p:spPr>
        <p:txBody>
          <a:bodyPr wrap="square" rtlCol="0">
            <a:spAutoFit/>
          </a:bodyPr>
          <a:lstStyle/>
          <a:p>
            <a:pPr algn="just"/>
            <a:r>
              <a:rPr lang="en-US" sz="2800" b="1" dirty="0" smtClean="0">
                <a:solidFill>
                  <a:schemeClr val="accent4">
                    <a:lumMod val="75000"/>
                  </a:schemeClr>
                </a:solidFill>
                <a:latin typeface="Josefin Sans" pitchFamily="2" charset="0"/>
              </a:rPr>
              <a:t>OUR ILLUSTRIOUS ALUMNI</a:t>
            </a:r>
          </a:p>
          <a:p>
            <a:pPr algn="just">
              <a:lnSpc>
                <a:spcPct val="150000"/>
              </a:lnSpc>
            </a:pPr>
            <a:r>
              <a:rPr lang="en-US" dirty="0" smtClean="0">
                <a:latin typeface="Josefin Sans" pitchFamily="2" charset="0"/>
              </a:rPr>
              <a:t>Our alumni find themselves in all areas of engineering and academia. Whether they have been part of our undergraduate or AME programs (or both), our students are prepared to enter the world as practiced professionals.  </a:t>
            </a:r>
          </a:p>
          <a:p>
            <a:pPr algn="just">
              <a:lnSpc>
                <a:spcPct val="150000"/>
              </a:lnSpc>
            </a:pPr>
            <a:r>
              <a:rPr lang="en-US" dirty="0" smtClean="0">
                <a:latin typeface="Josefin Sans" pitchFamily="2" charset="0"/>
              </a:rPr>
              <a:t>Details of some of the alumni are as follows:</a:t>
            </a:r>
          </a:p>
          <a:p>
            <a:pPr algn="just">
              <a:lnSpc>
                <a:spcPct val="150000"/>
              </a:lnSpc>
            </a:pPr>
            <a:endParaRPr lang="en-US" dirty="0">
              <a:latin typeface="Josefin Sans" pitchFamily="2" charset="0"/>
            </a:endParaRPr>
          </a:p>
        </p:txBody>
      </p:sp>
    </p:spTree>
  </p:cSld>
  <p:clrMapOvr>
    <a:masterClrMapping/>
  </p:clrMapOvr>
  <p:transition>
    <p:check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8153400" cy="5632043"/>
        </p:xfrm>
        <a:graphic>
          <a:graphicData uri="http://schemas.openxmlformats.org/drawingml/2006/table">
            <a:tbl>
              <a:tblPr firstRow="1" bandRow="1">
                <a:tableStyleId>{5C22544A-7EE6-4342-B048-85BDC9FD1C3A}</a:tableStyleId>
              </a:tblPr>
              <a:tblGrid>
                <a:gridCol w="838200"/>
                <a:gridCol w="1828800"/>
                <a:gridCol w="2179320"/>
                <a:gridCol w="1615440"/>
                <a:gridCol w="1691640"/>
              </a:tblGrid>
              <a:tr h="574315">
                <a:tc>
                  <a:txBody>
                    <a:bodyPr/>
                    <a:lstStyle/>
                    <a:p>
                      <a:r>
                        <a:rPr lang="en-IN" dirty="0" smtClean="0"/>
                        <a:t>Sl. No.</a:t>
                      </a:r>
                      <a:endParaRPr lang="en-IN" dirty="0"/>
                    </a:p>
                  </a:txBody>
                  <a:tcPr/>
                </a:tc>
                <a:tc>
                  <a:txBody>
                    <a:bodyPr/>
                    <a:lstStyle/>
                    <a:p>
                      <a:r>
                        <a:rPr lang="en-IN" dirty="0" smtClean="0"/>
                        <a:t>Name</a:t>
                      </a:r>
                      <a:endParaRPr lang="en-IN" dirty="0"/>
                    </a:p>
                  </a:txBody>
                  <a:tcPr/>
                </a:tc>
                <a:tc>
                  <a:txBody>
                    <a:bodyPr/>
                    <a:lstStyle/>
                    <a:p>
                      <a:r>
                        <a:rPr lang="en-IN" dirty="0" smtClean="0"/>
                        <a:t>Qualification</a:t>
                      </a:r>
                      <a:endParaRPr lang="en-IN" dirty="0"/>
                    </a:p>
                  </a:txBody>
                  <a:tcPr/>
                </a:tc>
                <a:tc>
                  <a:txBody>
                    <a:bodyPr/>
                    <a:lstStyle/>
                    <a:p>
                      <a:r>
                        <a:rPr lang="en-IN" dirty="0" smtClean="0"/>
                        <a:t>Designation</a:t>
                      </a:r>
                      <a:endParaRPr lang="en-IN" dirty="0"/>
                    </a:p>
                  </a:txBody>
                  <a:tcPr/>
                </a:tc>
                <a:tc>
                  <a:txBody>
                    <a:bodyPr/>
                    <a:lstStyle/>
                    <a:p>
                      <a:r>
                        <a:rPr lang="en-IN" dirty="0" smtClean="0"/>
                        <a:t>Organization</a:t>
                      </a:r>
                      <a:endParaRPr lang="en-IN" dirty="0"/>
                    </a:p>
                  </a:txBody>
                  <a:tcPr/>
                </a:tc>
              </a:tr>
              <a:tr h="539871">
                <a:tc>
                  <a:txBody>
                    <a:bodyPr/>
                    <a:lstStyle/>
                    <a:p>
                      <a:r>
                        <a:rPr lang="en-IN" sz="1200" dirty="0" smtClean="0">
                          <a:latin typeface="Arial" pitchFamily="34" charset="0"/>
                          <a:cs typeface="Arial" pitchFamily="34" charset="0"/>
                        </a:rPr>
                        <a:t>1</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Rahul  Pandey</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B.Tech  Aeronautical</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Executive Vice President</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Aric  Airlines</a:t>
                      </a:r>
                      <a:endParaRPr lang="en-IN" sz="1200" dirty="0">
                        <a:latin typeface="Arial" pitchFamily="34" charset="0"/>
                        <a:cs typeface="Arial" pitchFamily="34" charset="0"/>
                      </a:endParaRPr>
                    </a:p>
                  </a:txBody>
                  <a:tcPr/>
                </a:tc>
              </a:tr>
              <a:tr h="410225">
                <a:tc>
                  <a:txBody>
                    <a:bodyPr/>
                    <a:lstStyle/>
                    <a:p>
                      <a:r>
                        <a:rPr lang="en-IN" sz="1200" dirty="0" smtClean="0">
                          <a:latin typeface="Arial" pitchFamily="34" charset="0"/>
                          <a:cs typeface="Arial" pitchFamily="34" charset="0"/>
                        </a:rPr>
                        <a:t>2</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Sonica</a:t>
                      </a:r>
                      <a:endParaRPr lang="en-IN"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latin typeface="Arial" pitchFamily="34" charset="0"/>
                          <a:cs typeface="Arial" pitchFamily="34" charset="0"/>
                        </a:rPr>
                        <a:t>B.Tech  Aeronautical</a:t>
                      </a:r>
                    </a:p>
                    <a:p>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Flight Leiu</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Indian Airforce</a:t>
                      </a:r>
                      <a:endParaRPr lang="en-IN" sz="1200" dirty="0">
                        <a:latin typeface="Arial" pitchFamily="34" charset="0"/>
                        <a:cs typeface="Arial" pitchFamily="34" charset="0"/>
                      </a:endParaRPr>
                    </a:p>
                  </a:txBody>
                  <a:tcPr/>
                </a:tc>
              </a:tr>
              <a:tr h="410225">
                <a:tc>
                  <a:txBody>
                    <a:bodyPr/>
                    <a:lstStyle/>
                    <a:p>
                      <a:r>
                        <a:rPr lang="en-IN" sz="1200" dirty="0" smtClean="0">
                          <a:latin typeface="Arial" pitchFamily="34" charset="0"/>
                          <a:cs typeface="Arial" pitchFamily="34" charset="0"/>
                        </a:rPr>
                        <a:t>3</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Sonia Goel</a:t>
                      </a:r>
                      <a:endParaRPr lang="en-IN"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latin typeface="Arial" pitchFamily="34" charset="0"/>
                          <a:cs typeface="Arial" pitchFamily="34" charset="0"/>
                        </a:rPr>
                        <a:t>B.Tech  Aeronautical</a:t>
                      </a:r>
                    </a:p>
                    <a:p>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Design</a:t>
                      </a:r>
                      <a:r>
                        <a:rPr lang="en-IN" sz="1200" baseline="0" dirty="0" smtClean="0">
                          <a:latin typeface="Arial" pitchFamily="34" charset="0"/>
                          <a:cs typeface="Arial" pitchFamily="34" charset="0"/>
                        </a:rPr>
                        <a:t> &amp; Estimation Engineer</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Honey Well International</a:t>
                      </a:r>
                      <a:endParaRPr lang="en-IN" sz="1200" dirty="0">
                        <a:latin typeface="Arial" pitchFamily="34" charset="0"/>
                        <a:cs typeface="Arial" pitchFamily="34" charset="0"/>
                      </a:endParaRPr>
                    </a:p>
                  </a:txBody>
                  <a:tcPr/>
                </a:tc>
              </a:tr>
              <a:tr h="337292">
                <a:tc>
                  <a:txBody>
                    <a:bodyPr/>
                    <a:lstStyle/>
                    <a:p>
                      <a:r>
                        <a:rPr lang="en-IN" sz="1200" dirty="0" smtClean="0">
                          <a:latin typeface="Arial" pitchFamily="34" charset="0"/>
                          <a:cs typeface="Arial" pitchFamily="34" charset="0"/>
                        </a:rPr>
                        <a:t>4</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Sherya</a:t>
                      </a:r>
                      <a:r>
                        <a:rPr lang="en-IN" sz="1200" baseline="0" dirty="0" smtClean="0">
                          <a:latin typeface="Arial" pitchFamily="34" charset="0"/>
                          <a:cs typeface="Arial" pitchFamily="34" charset="0"/>
                        </a:rPr>
                        <a:t> Gupta</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AME</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Safety Manager</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Air India</a:t>
                      </a:r>
                      <a:endParaRPr lang="en-IN" sz="1200" dirty="0">
                        <a:latin typeface="Arial" pitchFamily="34" charset="0"/>
                        <a:cs typeface="Arial" pitchFamily="34" charset="0"/>
                      </a:endParaRPr>
                    </a:p>
                  </a:txBody>
                  <a:tcPr/>
                </a:tc>
              </a:tr>
              <a:tr h="410225">
                <a:tc>
                  <a:txBody>
                    <a:bodyPr/>
                    <a:lstStyle/>
                    <a:p>
                      <a:r>
                        <a:rPr lang="en-IN" sz="1200" dirty="0" smtClean="0">
                          <a:latin typeface="Arial" pitchFamily="34" charset="0"/>
                          <a:cs typeface="Arial" pitchFamily="34" charset="0"/>
                        </a:rPr>
                        <a:t>5</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Eusebious</a:t>
                      </a:r>
                      <a:r>
                        <a:rPr lang="en-IN" sz="1200" baseline="0" dirty="0" smtClean="0">
                          <a:latin typeface="Arial" pitchFamily="34" charset="0"/>
                          <a:cs typeface="Arial" pitchFamily="34" charset="0"/>
                        </a:rPr>
                        <a:t> Chulli</a:t>
                      </a:r>
                      <a:endParaRPr lang="en-IN"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latin typeface="Arial" pitchFamily="34" charset="0"/>
                          <a:cs typeface="Arial" pitchFamily="34" charset="0"/>
                        </a:rPr>
                        <a:t>B.Tech   Aeronautical</a:t>
                      </a:r>
                    </a:p>
                    <a:p>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Asst.</a:t>
                      </a:r>
                      <a:r>
                        <a:rPr lang="en-IN" sz="1200" baseline="0" dirty="0" smtClean="0">
                          <a:latin typeface="Arial" pitchFamily="34" charset="0"/>
                          <a:cs typeface="Arial" pitchFamily="34" charset="0"/>
                        </a:rPr>
                        <a:t> Prof.&amp; Research Scholar</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Hindustan</a:t>
                      </a:r>
                      <a:r>
                        <a:rPr lang="en-IN" sz="1200" baseline="0" dirty="0" smtClean="0">
                          <a:latin typeface="Arial" pitchFamily="34" charset="0"/>
                          <a:cs typeface="Arial" pitchFamily="34" charset="0"/>
                        </a:rPr>
                        <a:t> University</a:t>
                      </a:r>
                      <a:endParaRPr lang="en-IN" sz="1200" dirty="0">
                        <a:latin typeface="Arial" pitchFamily="34" charset="0"/>
                        <a:cs typeface="Arial" pitchFamily="34" charset="0"/>
                      </a:endParaRPr>
                    </a:p>
                  </a:txBody>
                  <a:tcPr/>
                </a:tc>
              </a:tr>
              <a:tr h="410225">
                <a:tc>
                  <a:txBody>
                    <a:bodyPr/>
                    <a:lstStyle/>
                    <a:p>
                      <a:r>
                        <a:rPr lang="en-IN" sz="1200" dirty="0" smtClean="0">
                          <a:latin typeface="Arial" pitchFamily="34" charset="0"/>
                          <a:cs typeface="Arial" pitchFamily="34" charset="0"/>
                        </a:rPr>
                        <a:t>6</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Dipanker  Roka</a:t>
                      </a:r>
                      <a:endParaRPr lang="en-IN"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latin typeface="Arial" pitchFamily="34" charset="0"/>
                          <a:cs typeface="Arial" pitchFamily="34" charset="0"/>
                        </a:rPr>
                        <a:t>B.Tech  Aeronautical</a:t>
                      </a:r>
                    </a:p>
                    <a:p>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Business Consultant</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Nichebees Techno Solution</a:t>
                      </a:r>
                      <a:endParaRPr lang="en-IN" sz="1200" dirty="0">
                        <a:latin typeface="Arial" pitchFamily="34" charset="0"/>
                        <a:cs typeface="Arial" pitchFamily="34" charset="0"/>
                      </a:endParaRPr>
                    </a:p>
                  </a:txBody>
                  <a:tcPr/>
                </a:tc>
              </a:tr>
              <a:tr h="410225">
                <a:tc>
                  <a:txBody>
                    <a:bodyPr/>
                    <a:lstStyle/>
                    <a:p>
                      <a:r>
                        <a:rPr lang="en-IN" sz="1200" dirty="0" smtClean="0">
                          <a:latin typeface="Arial" pitchFamily="34" charset="0"/>
                          <a:cs typeface="Arial" pitchFamily="34" charset="0"/>
                        </a:rPr>
                        <a:t>7</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Vineet </a:t>
                      </a:r>
                      <a:r>
                        <a:rPr lang="en-IN" sz="1200" baseline="0" dirty="0" smtClean="0">
                          <a:latin typeface="Arial" pitchFamily="34" charset="0"/>
                          <a:cs typeface="Arial" pitchFamily="34" charset="0"/>
                        </a:rPr>
                        <a:t> Mohali</a:t>
                      </a:r>
                      <a:endParaRPr lang="en-IN"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latin typeface="Arial" pitchFamily="34" charset="0"/>
                          <a:cs typeface="Arial" pitchFamily="34" charset="0"/>
                        </a:rPr>
                        <a:t>B.Tech   Aeronautical</a:t>
                      </a:r>
                    </a:p>
                    <a:p>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Design Engg.</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DURR System</a:t>
                      </a:r>
                      <a:endParaRPr lang="en-IN" sz="1200" dirty="0">
                        <a:latin typeface="Arial" pitchFamily="34" charset="0"/>
                        <a:cs typeface="Arial" pitchFamily="34" charset="0"/>
                      </a:endParaRPr>
                    </a:p>
                  </a:txBody>
                  <a:tcPr/>
                </a:tc>
              </a:tr>
              <a:tr h="410225">
                <a:tc>
                  <a:txBody>
                    <a:bodyPr/>
                    <a:lstStyle/>
                    <a:p>
                      <a:r>
                        <a:rPr lang="en-IN" sz="1200" dirty="0" smtClean="0">
                          <a:latin typeface="Arial" pitchFamily="34" charset="0"/>
                          <a:cs typeface="Arial" pitchFamily="34" charset="0"/>
                        </a:rPr>
                        <a:t>8</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Rahul</a:t>
                      </a:r>
                      <a:r>
                        <a:rPr lang="en-IN" sz="1200" baseline="0" dirty="0" smtClean="0">
                          <a:latin typeface="Arial" pitchFamily="34" charset="0"/>
                          <a:cs typeface="Arial" pitchFamily="34" charset="0"/>
                        </a:rPr>
                        <a:t>  Singh</a:t>
                      </a:r>
                      <a:endParaRPr lang="en-IN"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latin typeface="Arial" pitchFamily="34" charset="0"/>
                          <a:cs typeface="Arial" pitchFamily="34" charset="0"/>
                        </a:rPr>
                        <a:t>B.Tech  Aeronautical</a:t>
                      </a:r>
                    </a:p>
                    <a:p>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Project Engg.</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SMCS Pvt.</a:t>
                      </a:r>
                      <a:r>
                        <a:rPr lang="en-IN" sz="1200" baseline="0" dirty="0" smtClean="0">
                          <a:latin typeface="Arial" pitchFamily="34" charset="0"/>
                          <a:cs typeface="Arial" pitchFamily="34" charset="0"/>
                        </a:rPr>
                        <a:t> Ltd</a:t>
                      </a:r>
                      <a:endParaRPr lang="en-IN" sz="1200" dirty="0">
                        <a:latin typeface="Arial" pitchFamily="34" charset="0"/>
                        <a:cs typeface="Arial" pitchFamily="34" charset="0"/>
                      </a:endParaRPr>
                    </a:p>
                  </a:txBody>
                  <a:tcPr/>
                </a:tc>
              </a:tr>
              <a:tr h="410225">
                <a:tc>
                  <a:txBody>
                    <a:bodyPr/>
                    <a:lstStyle/>
                    <a:p>
                      <a:r>
                        <a:rPr lang="en-IN" sz="1200" dirty="0" smtClean="0">
                          <a:latin typeface="Arial" pitchFamily="34" charset="0"/>
                          <a:cs typeface="Arial" pitchFamily="34" charset="0"/>
                        </a:rPr>
                        <a:t>9</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Sanjeev</a:t>
                      </a:r>
                      <a:r>
                        <a:rPr lang="en-IN" sz="1200" baseline="0" dirty="0" smtClean="0">
                          <a:latin typeface="Arial" pitchFamily="34" charset="0"/>
                          <a:cs typeface="Arial" pitchFamily="34" charset="0"/>
                        </a:rPr>
                        <a:t>  kumar</a:t>
                      </a:r>
                      <a:endParaRPr lang="en-IN"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latin typeface="Arial" pitchFamily="34" charset="0"/>
                          <a:cs typeface="Arial" pitchFamily="34" charset="0"/>
                        </a:rPr>
                        <a:t>B.Tech  Aeronautical</a:t>
                      </a:r>
                    </a:p>
                    <a:p>
                      <a:endParaRPr lang="en-IN" sz="11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Sr. Manager, ERP</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KENMORE</a:t>
                      </a:r>
                      <a:r>
                        <a:rPr lang="en-IN" sz="1200" baseline="0" dirty="0" smtClean="0">
                          <a:latin typeface="Arial" pitchFamily="34" charset="0"/>
                          <a:cs typeface="Arial" pitchFamily="34" charset="0"/>
                        </a:rPr>
                        <a:t> Vikas India Pvt. Ltd</a:t>
                      </a:r>
                      <a:endParaRPr lang="en-IN" sz="1200" dirty="0">
                        <a:latin typeface="Arial" pitchFamily="34" charset="0"/>
                        <a:cs typeface="Arial" pitchFamily="34" charset="0"/>
                      </a:endParaRPr>
                    </a:p>
                  </a:txBody>
                  <a:tcPr/>
                </a:tc>
              </a:tr>
              <a:tr h="410225">
                <a:tc>
                  <a:txBody>
                    <a:bodyPr/>
                    <a:lstStyle/>
                    <a:p>
                      <a:r>
                        <a:rPr lang="en-IN" sz="1200" dirty="0" smtClean="0">
                          <a:latin typeface="Arial" pitchFamily="34" charset="0"/>
                          <a:cs typeface="Arial" pitchFamily="34" charset="0"/>
                        </a:rPr>
                        <a:t>10</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Manoj</a:t>
                      </a:r>
                      <a:r>
                        <a:rPr lang="en-IN" sz="1200" baseline="0" dirty="0" smtClean="0">
                          <a:latin typeface="Arial" pitchFamily="34" charset="0"/>
                          <a:cs typeface="Arial" pitchFamily="34" charset="0"/>
                        </a:rPr>
                        <a:t> kumar</a:t>
                      </a:r>
                      <a:endParaRPr lang="en-IN"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latin typeface="Arial" pitchFamily="34" charset="0"/>
                          <a:cs typeface="Arial" pitchFamily="34" charset="0"/>
                        </a:rPr>
                        <a:t>B.Tech  Aeronautical</a:t>
                      </a:r>
                    </a:p>
                    <a:p>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Asst. Commandant</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Coast </a:t>
                      </a:r>
                      <a:r>
                        <a:rPr lang="en-IN" sz="1200" dirty="0" smtClean="0">
                          <a:latin typeface="Arial" pitchFamily="34" charset="0"/>
                          <a:cs typeface="Arial" pitchFamily="34" charset="0"/>
                        </a:rPr>
                        <a:t>Guard</a:t>
                      </a:r>
                    </a:p>
                    <a:p>
                      <a:endParaRPr lang="en-IN" sz="1200" dirty="0" smtClean="0">
                        <a:latin typeface="Arial" pitchFamily="34" charset="0"/>
                        <a:cs typeface="Arial" pitchFamily="34" charset="0"/>
                      </a:endParaRPr>
                    </a:p>
                  </a:txBody>
                  <a:tcPr/>
                </a:tc>
              </a:tr>
              <a:tr h="410225">
                <a:tc>
                  <a:txBody>
                    <a:bodyPr/>
                    <a:lstStyle/>
                    <a:p>
                      <a:r>
                        <a:rPr lang="en-IN" sz="1200" dirty="0" smtClean="0">
                          <a:latin typeface="Arial" pitchFamily="34" charset="0"/>
                          <a:cs typeface="Arial" pitchFamily="34" charset="0"/>
                        </a:rPr>
                        <a:t>11</a:t>
                      </a:r>
                      <a:endParaRPr lang="en-IN" sz="1200" dirty="0">
                        <a:latin typeface="Arial" pitchFamily="34" charset="0"/>
                        <a:cs typeface="Arial" pitchFamily="34" charset="0"/>
                      </a:endParaRPr>
                    </a:p>
                  </a:txBody>
                  <a:tcPr/>
                </a:tc>
                <a:tc>
                  <a:txBody>
                    <a:bodyPr/>
                    <a:lstStyle/>
                    <a:p>
                      <a:r>
                        <a:rPr lang="en-IN" sz="1200" dirty="0" err="1" smtClean="0">
                          <a:latin typeface="Arial" pitchFamily="34" charset="0"/>
                          <a:cs typeface="Arial" pitchFamily="34" charset="0"/>
                        </a:rPr>
                        <a:t>Dwebendu</a:t>
                      </a:r>
                      <a:r>
                        <a:rPr lang="en-IN" sz="1200" baseline="0" dirty="0" smtClean="0">
                          <a:latin typeface="Arial" pitchFamily="34" charset="0"/>
                          <a:cs typeface="Arial" pitchFamily="34" charset="0"/>
                        </a:rPr>
                        <a:t> </a:t>
                      </a:r>
                      <a:r>
                        <a:rPr lang="en-IN" sz="1200" baseline="0" dirty="0" err="1" smtClean="0">
                          <a:latin typeface="Arial" pitchFamily="34" charset="0"/>
                          <a:cs typeface="Arial" pitchFamily="34" charset="0"/>
                        </a:rPr>
                        <a:t>Kusahu</a:t>
                      </a:r>
                      <a:endParaRPr lang="en-IN"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latin typeface="Arial" pitchFamily="34" charset="0"/>
                          <a:cs typeface="Arial" pitchFamily="34" charset="0"/>
                        </a:rPr>
                        <a:t>B.Tech  Aeronautical</a:t>
                      </a:r>
                    </a:p>
                    <a:p>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Asst. Professor</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RV University</a:t>
                      </a:r>
                      <a:endParaRPr lang="en-IN" sz="1200" dirty="0">
                        <a:latin typeface="Arial" pitchFamily="34" charset="0"/>
                        <a:cs typeface="Arial" pitchFamily="34" charset="0"/>
                      </a:endParaRPr>
                    </a:p>
                  </a:txBody>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17780"/>
          <a:ext cx="8153400" cy="5125720"/>
        </p:xfrm>
        <a:graphic>
          <a:graphicData uri="http://schemas.openxmlformats.org/drawingml/2006/table">
            <a:tbl>
              <a:tblPr firstRow="1" bandRow="1">
                <a:tableStyleId>{5C22544A-7EE6-4342-B048-85BDC9FD1C3A}</a:tableStyleId>
              </a:tblPr>
              <a:tblGrid>
                <a:gridCol w="838200"/>
                <a:gridCol w="1981200"/>
                <a:gridCol w="1752600"/>
                <a:gridCol w="1752600"/>
                <a:gridCol w="1828800"/>
              </a:tblGrid>
              <a:tr h="701040">
                <a:tc>
                  <a:txBody>
                    <a:bodyPr/>
                    <a:lstStyle/>
                    <a:p>
                      <a:r>
                        <a:rPr lang="en-IN" dirty="0" err="1" smtClean="0"/>
                        <a:t>Sl.No</a:t>
                      </a:r>
                      <a:r>
                        <a:rPr lang="en-IN" dirty="0" smtClean="0"/>
                        <a:t>.</a:t>
                      </a:r>
                      <a:endParaRPr lang="en-IN" dirty="0"/>
                    </a:p>
                  </a:txBody>
                  <a:tcPr/>
                </a:tc>
                <a:tc>
                  <a:txBody>
                    <a:bodyPr/>
                    <a:lstStyle/>
                    <a:p>
                      <a:r>
                        <a:rPr lang="en-IN" dirty="0" smtClean="0"/>
                        <a:t>Name</a:t>
                      </a:r>
                      <a:endParaRPr lang="en-IN" dirty="0"/>
                    </a:p>
                  </a:txBody>
                  <a:tcPr/>
                </a:tc>
                <a:tc>
                  <a:txBody>
                    <a:bodyPr/>
                    <a:lstStyle/>
                    <a:p>
                      <a:r>
                        <a:rPr lang="en-IN" dirty="0" smtClean="0"/>
                        <a:t>Qualification</a:t>
                      </a:r>
                      <a:endParaRPr lang="en-IN" dirty="0"/>
                    </a:p>
                  </a:txBody>
                  <a:tcPr/>
                </a:tc>
                <a:tc>
                  <a:txBody>
                    <a:bodyPr/>
                    <a:lstStyle/>
                    <a:p>
                      <a:r>
                        <a:rPr lang="en-IN" dirty="0" smtClean="0"/>
                        <a:t>Designation</a:t>
                      </a:r>
                      <a:endParaRPr lang="en-IN" dirty="0"/>
                    </a:p>
                  </a:txBody>
                  <a:tcPr/>
                </a:tc>
                <a:tc>
                  <a:txBody>
                    <a:bodyPr/>
                    <a:lstStyle/>
                    <a:p>
                      <a:r>
                        <a:rPr lang="en-IN" dirty="0" smtClean="0"/>
                        <a:t>Organization</a:t>
                      </a:r>
                      <a:endParaRPr lang="en-IN" dirty="0"/>
                    </a:p>
                  </a:txBody>
                  <a:tcPr/>
                </a:tc>
              </a:tr>
              <a:tr h="370840">
                <a:tc>
                  <a:txBody>
                    <a:bodyPr/>
                    <a:lstStyle/>
                    <a:p>
                      <a:r>
                        <a:rPr lang="en-IN" sz="1200" dirty="0" smtClean="0">
                          <a:latin typeface="Arial" pitchFamily="34" charset="0"/>
                          <a:cs typeface="Arial" pitchFamily="34" charset="0"/>
                        </a:rPr>
                        <a:t>12</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Sujeeta</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B.Tech  Aeronautical</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Sr.</a:t>
                      </a:r>
                      <a:r>
                        <a:rPr lang="en-IN" sz="1200" baseline="0" dirty="0" smtClean="0">
                          <a:latin typeface="Arial" pitchFamily="34" charset="0"/>
                          <a:cs typeface="Arial" pitchFamily="34" charset="0"/>
                        </a:rPr>
                        <a:t> Engineer</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GMR  Aerotech Ltd.</a:t>
                      </a:r>
                      <a:endParaRPr lang="en-IN" sz="1200" dirty="0">
                        <a:latin typeface="Arial" pitchFamily="34" charset="0"/>
                        <a:cs typeface="Arial" pitchFamily="34" charset="0"/>
                      </a:endParaRPr>
                    </a:p>
                  </a:txBody>
                  <a:tcPr/>
                </a:tc>
              </a:tr>
              <a:tr h="370840">
                <a:tc>
                  <a:txBody>
                    <a:bodyPr/>
                    <a:lstStyle/>
                    <a:p>
                      <a:r>
                        <a:rPr lang="en-IN" sz="1200" dirty="0" smtClean="0">
                          <a:latin typeface="Arial" pitchFamily="34" charset="0"/>
                          <a:cs typeface="Arial" pitchFamily="34" charset="0"/>
                        </a:rPr>
                        <a:t>13</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Anil</a:t>
                      </a:r>
                      <a:r>
                        <a:rPr lang="en-IN" sz="1200" baseline="0" dirty="0" smtClean="0">
                          <a:latin typeface="Arial" pitchFamily="34" charset="0"/>
                          <a:cs typeface="Arial" pitchFamily="34" charset="0"/>
                        </a:rPr>
                        <a:t> Jaiswal</a:t>
                      </a:r>
                      <a:endParaRPr lang="en-IN"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latin typeface="Arial" pitchFamily="34" charset="0"/>
                          <a:cs typeface="Arial" pitchFamily="34" charset="0"/>
                        </a:rPr>
                        <a:t>B.Tech  Aeronautical</a:t>
                      </a:r>
                    </a:p>
                    <a:p>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Deputy Manager</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Mahendra</a:t>
                      </a:r>
                      <a:r>
                        <a:rPr lang="en-IN" sz="1200" baseline="0" dirty="0" smtClean="0">
                          <a:latin typeface="Arial" pitchFamily="34" charset="0"/>
                          <a:cs typeface="Arial" pitchFamily="34" charset="0"/>
                        </a:rPr>
                        <a:t> &amp;  Mahendra</a:t>
                      </a:r>
                      <a:endParaRPr lang="en-IN" sz="1200" dirty="0">
                        <a:latin typeface="Arial" pitchFamily="34" charset="0"/>
                        <a:cs typeface="Arial" pitchFamily="34" charset="0"/>
                      </a:endParaRPr>
                    </a:p>
                  </a:txBody>
                  <a:tcPr/>
                </a:tc>
              </a:tr>
              <a:tr h="370840">
                <a:tc>
                  <a:txBody>
                    <a:bodyPr/>
                    <a:lstStyle/>
                    <a:p>
                      <a:r>
                        <a:rPr lang="en-IN" sz="1200" dirty="0" smtClean="0">
                          <a:latin typeface="Arial" pitchFamily="34" charset="0"/>
                          <a:cs typeface="Arial" pitchFamily="34" charset="0"/>
                        </a:rPr>
                        <a:t>14</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Rima</a:t>
                      </a:r>
                      <a:r>
                        <a:rPr lang="en-IN" sz="1200" baseline="0" dirty="0" smtClean="0">
                          <a:latin typeface="Arial" pitchFamily="34" charset="0"/>
                          <a:cs typeface="Arial" pitchFamily="34" charset="0"/>
                        </a:rPr>
                        <a:t> Roy</a:t>
                      </a:r>
                      <a:endParaRPr lang="en-IN"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latin typeface="Arial" pitchFamily="34" charset="0"/>
                          <a:cs typeface="Arial" pitchFamily="34" charset="0"/>
                        </a:rPr>
                        <a:t>B.Tech  Aeronautical</a:t>
                      </a:r>
                    </a:p>
                    <a:p>
                      <a:endParaRPr lang="en-IN"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latin typeface="Arial" pitchFamily="34" charset="0"/>
                          <a:cs typeface="Arial" pitchFamily="34" charset="0"/>
                        </a:rPr>
                        <a:t>Sr. Engineer</a:t>
                      </a:r>
                    </a:p>
                  </a:txBody>
                  <a:tcPr/>
                </a:tc>
                <a:tc>
                  <a:txBody>
                    <a:bodyPr/>
                    <a:lstStyle/>
                    <a:p>
                      <a:r>
                        <a:rPr lang="en-IN" sz="1200" dirty="0" smtClean="0">
                          <a:latin typeface="Arial" pitchFamily="34" charset="0"/>
                          <a:cs typeface="Arial" pitchFamily="34" charset="0"/>
                        </a:rPr>
                        <a:t>GMR Aerotech Ltd</a:t>
                      </a:r>
                      <a:endParaRPr lang="en-IN" sz="1200" dirty="0">
                        <a:latin typeface="Arial" pitchFamily="34" charset="0"/>
                        <a:cs typeface="Arial" pitchFamily="34" charset="0"/>
                      </a:endParaRPr>
                    </a:p>
                  </a:txBody>
                  <a:tcPr/>
                </a:tc>
              </a:tr>
              <a:tr h="370840">
                <a:tc>
                  <a:txBody>
                    <a:bodyPr/>
                    <a:lstStyle/>
                    <a:p>
                      <a:r>
                        <a:rPr lang="en-IN" sz="1200" dirty="0" smtClean="0">
                          <a:latin typeface="Arial" pitchFamily="34" charset="0"/>
                          <a:cs typeface="Arial" pitchFamily="34" charset="0"/>
                        </a:rPr>
                        <a:t>15</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Chetan</a:t>
                      </a:r>
                      <a:r>
                        <a:rPr lang="en-IN" sz="1200" baseline="0" dirty="0" smtClean="0">
                          <a:latin typeface="Arial" pitchFamily="34" charset="0"/>
                          <a:cs typeface="Arial" pitchFamily="34" charset="0"/>
                        </a:rPr>
                        <a:t> Prakash</a:t>
                      </a:r>
                      <a:endParaRPr lang="en-IN"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latin typeface="Arial" pitchFamily="34" charset="0"/>
                          <a:cs typeface="Arial" pitchFamily="34" charset="0"/>
                        </a:rPr>
                        <a:t>B.Tech  Aeronautical</a:t>
                      </a:r>
                    </a:p>
                    <a:p>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Design</a:t>
                      </a:r>
                      <a:r>
                        <a:rPr lang="en-IN" sz="1200" baseline="0" dirty="0" smtClean="0">
                          <a:latin typeface="Arial" pitchFamily="34" charset="0"/>
                          <a:cs typeface="Arial" pitchFamily="34" charset="0"/>
                        </a:rPr>
                        <a:t> Engg.</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Infotech Enterprises Ltd</a:t>
                      </a:r>
                      <a:endParaRPr lang="en-IN" sz="1200" dirty="0">
                        <a:latin typeface="Arial" pitchFamily="34" charset="0"/>
                        <a:cs typeface="Arial" pitchFamily="34" charset="0"/>
                      </a:endParaRPr>
                    </a:p>
                  </a:txBody>
                  <a:tcPr/>
                </a:tc>
              </a:tr>
              <a:tr h="370840">
                <a:tc>
                  <a:txBody>
                    <a:bodyPr/>
                    <a:lstStyle/>
                    <a:p>
                      <a:r>
                        <a:rPr lang="en-IN" sz="1200" dirty="0" smtClean="0">
                          <a:latin typeface="Arial" pitchFamily="34" charset="0"/>
                          <a:cs typeface="Arial" pitchFamily="34" charset="0"/>
                        </a:rPr>
                        <a:t>16</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Manoranjan </a:t>
                      </a:r>
                      <a:endParaRPr lang="en-IN"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latin typeface="Arial" pitchFamily="34" charset="0"/>
                          <a:cs typeface="Arial" pitchFamily="34" charset="0"/>
                        </a:rPr>
                        <a:t>B.Tech  Aeronautical</a:t>
                      </a:r>
                    </a:p>
                    <a:p>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Sr.</a:t>
                      </a:r>
                      <a:r>
                        <a:rPr lang="en-IN" sz="1200" baseline="0" dirty="0" smtClean="0">
                          <a:latin typeface="Arial" pitchFamily="34" charset="0"/>
                          <a:cs typeface="Arial" pitchFamily="34" charset="0"/>
                        </a:rPr>
                        <a:t> Planning Engg.</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Jet Airways</a:t>
                      </a:r>
                      <a:endParaRPr lang="en-IN" sz="1200" dirty="0">
                        <a:latin typeface="Arial" pitchFamily="34" charset="0"/>
                        <a:cs typeface="Arial" pitchFamily="34" charset="0"/>
                      </a:endParaRPr>
                    </a:p>
                  </a:txBody>
                  <a:tcPr/>
                </a:tc>
              </a:tr>
              <a:tr h="370840">
                <a:tc>
                  <a:txBody>
                    <a:bodyPr/>
                    <a:lstStyle/>
                    <a:p>
                      <a:r>
                        <a:rPr lang="en-IN" sz="1200" dirty="0" smtClean="0">
                          <a:latin typeface="Arial" pitchFamily="34" charset="0"/>
                          <a:cs typeface="Arial" pitchFamily="34" charset="0"/>
                        </a:rPr>
                        <a:t>17</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Prasana Sidhartha</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AME</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Executive</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Indigo</a:t>
                      </a:r>
                      <a:endParaRPr lang="en-IN" sz="1200" dirty="0">
                        <a:latin typeface="Arial" pitchFamily="34" charset="0"/>
                        <a:cs typeface="Arial" pitchFamily="34" charset="0"/>
                      </a:endParaRPr>
                    </a:p>
                  </a:txBody>
                  <a:tcPr/>
                </a:tc>
              </a:tr>
              <a:tr h="370840">
                <a:tc>
                  <a:txBody>
                    <a:bodyPr/>
                    <a:lstStyle/>
                    <a:p>
                      <a:r>
                        <a:rPr lang="en-IN" sz="1200" dirty="0" smtClean="0">
                          <a:latin typeface="Arial" pitchFamily="34" charset="0"/>
                          <a:cs typeface="Arial" pitchFamily="34" charset="0"/>
                        </a:rPr>
                        <a:t>18</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Rohit Kumar</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AME</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IFE Engineer</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Panasonic</a:t>
                      </a:r>
                      <a:endParaRPr lang="en-IN" sz="1200" dirty="0">
                        <a:latin typeface="Arial" pitchFamily="34" charset="0"/>
                        <a:cs typeface="Arial" pitchFamily="34" charset="0"/>
                      </a:endParaRPr>
                    </a:p>
                  </a:txBody>
                  <a:tcPr/>
                </a:tc>
              </a:tr>
              <a:tr h="370840">
                <a:tc>
                  <a:txBody>
                    <a:bodyPr/>
                    <a:lstStyle/>
                    <a:p>
                      <a:r>
                        <a:rPr lang="en-IN" sz="1200" dirty="0" smtClean="0">
                          <a:latin typeface="Arial" pitchFamily="34" charset="0"/>
                          <a:cs typeface="Arial" pitchFamily="34" charset="0"/>
                        </a:rPr>
                        <a:t>19</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Kinsuk</a:t>
                      </a:r>
                      <a:r>
                        <a:rPr lang="en-IN" sz="1200" baseline="0" dirty="0" smtClean="0">
                          <a:latin typeface="Arial" pitchFamily="34" charset="0"/>
                          <a:cs typeface="Arial" pitchFamily="34" charset="0"/>
                        </a:rPr>
                        <a:t> Sikri</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AME</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Maintenance Engg.</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Jet</a:t>
                      </a:r>
                      <a:r>
                        <a:rPr lang="en-IN" sz="1200" baseline="0" dirty="0" smtClean="0">
                          <a:latin typeface="Arial" pitchFamily="34" charset="0"/>
                          <a:cs typeface="Arial" pitchFamily="34" charset="0"/>
                        </a:rPr>
                        <a:t> airways</a:t>
                      </a:r>
                      <a:endParaRPr lang="en-IN" sz="1200" dirty="0">
                        <a:latin typeface="Arial" pitchFamily="34" charset="0"/>
                        <a:cs typeface="Arial" pitchFamily="34" charset="0"/>
                      </a:endParaRPr>
                    </a:p>
                  </a:txBody>
                  <a:tcPr/>
                </a:tc>
              </a:tr>
              <a:tr h="370840">
                <a:tc>
                  <a:txBody>
                    <a:bodyPr/>
                    <a:lstStyle/>
                    <a:p>
                      <a:r>
                        <a:rPr lang="en-IN" sz="1200" dirty="0" smtClean="0">
                          <a:latin typeface="Arial" pitchFamily="34" charset="0"/>
                          <a:cs typeface="Arial" pitchFamily="34" charset="0"/>
                        </a:rPr>
                        <a:t>20</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Anshul</a:t>
                      </a:r>
                      <a:r>
                        <a:rPr lang="en-IN" sz="1200" baseline="0" dirty="0" smtClean="0">
                          <a:latin typeface="Arial" pitchFamily="34" charset="0"/>
                          <a:cs typeface="Arial" pitchFamily="34" charset="0"/>
                        </a:rPr>
                        <a:t> Soni</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AME</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Sr. Manager</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Indigo</a:t>
                      </a:r>
                      <a:endParaRPr lang="en-IN" sz="1200" dirty="0">
                        <a:latin typeface="Arial" pitchFamily="34" charset="0"/>
                        <a:cs typeface="Arial" pitchFamily="34" charset="0"/>
                      </a:endParaRPr>
                    </a:p>
                  </a:txBody>
                  <a:tcPr/>
                </a:tc>
              </a:tr>
              <a:tr h="370840">
                <a:tc>
                  <a:txBody>
                    <a:bodyPr/>
                    <a:lstStyle/>
                    <a:p>
                      <a:r>
                        <a:rPr lang="en-IN" sz="1200" dirty="0" smtClean="0">
                          <a:latin typeface="Arial" pitchFamily="34" charset="0"/>
                          <a:cs typeface="Arial" pitchFamily="34" charset="0"/>
                        </a:rPr>
                        <a:t>21</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Ashish</a:t>
                      </a:r>
                      <a:r>
                        <a:rPr lang="en-IN" sz="1200" baseline="0" dirty="0" smtClean="0">
                          <a:latin typeface="Arial" pitchFamily="34" charset="0"/>
                          <a:cs typeface="Arial" pitchFamily="34" charset="0"/>
                        </a:rPr>
                        <a:t> Mathur</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AME</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Asst. Manager</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Airbus</a:t>
                      </a:r>
                      <a:endParaRPr lang="en-IN" sz="1200" dirty="0">
                        <a:latin typeface="Arial" pitchFamily="34" charset="0"/>
                        <a:cs typeface="Arial" pitchFamily="34" charset="0"/>
                      </a:endParaRPr>
                    </a:p>
                  </a:txBody>
                  <a:tcPr/>
                </a:tc>
              </a:tr>
              <a:tr h="370840">
                <a:tc>
                  <a:txBody>
                    <a:bodyPr/>
                    <a:lstStyle/>
                    <a:p>
                      <a:r>
                        <a:rPr lang="en-IN" sz="1200" dirty="0" smtClean="0">
                          <a:latin typeface="Arial" pitchFamily="34" charset="0"/>
                          <a:cs typeface="Arial" pitchFamily="34" charset="0"/>
                        </a:rPr>
                        <a:t>22</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G.Sameer</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AME</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Maintenance Engg.</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Qatar</a:t>
                      </a:r>
                      <a:r>
                        <a:rPr lang="en-IN" sz="1200" baseline="0" dirty="0" smtClean="0">
                          <a:latin typeface="Arial" pitchFamily="34" charset="0"/>
                          <a:cs typeface="Arial" pitchFamily="34" charset="0"/>
                        </a:rPr>
                        <a:t> Airlines</a:t>
                      </a:r>
                      <a:endParaRPr lang="en-IN" sz="1200" dirty="0">
                        <a:latin typeface="Arial" pitchFamily="34" charset="0"/>
                        <a:cs typeface="Arial" pitchFamily="34" charset="0"/>
                      </a:endParaRPr>
                    </a:p>
                  </a:txBody>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8153400" cy="1752600"/>
        </p:xfrm>
        <a:graphic>
          <a:graphicData uri="http://schemas.openxmlformats.org/drawingml/2006/table">
            <a:tbl>
              <a:tblPr firstRow="1" bandRow="1">
                <a:tableStyleId>{5C22544A-7EE6-4342-B048-85BDC9FD1C3A}</a:tableStyleId>
              </a:tblPr>
              <a:tblGrid>
                <a:gridCol w="1630680"/>
                <a:gridCol w="1630680"/>
                <a:gridCol w="1630680"/>
                <a:gridCol w="1630680"/>
                <a:gridCol w="1630680"/>
              </a:tblGrid>
              <a:tr h="370840">
                <a:tc>
                  <a:txBody>
                    <a:bodyPr/>
                    <a:lstStyle/>
                    <a:p>
                      <a:r>
                        <a:rPr lang="en-IN" dirty="0" smtClean="0"/>
                        <a:t>Sl.no.</a:t>
                      </a:r>
                      <a:endParaRPr lang="en-IN" dirty="0"/>
                    </a:p>
                  </a:txBody>
                  <a:tcPr/>
                </a:tc>
                <a:tc>
                  <a:txBody>
                    <a:bodyPr/>
                    <a:lstStyle/>
                    <a:p>
                      <a:r>
                        <a:rPr lang="en-IN" dirty="0" smtClean="0"/>
                        <a:t>Name</a:t>
                      </a:r>
                      <a:endParaRPr lang="en-IN" dirty="0"/>
                    </a:p>
                  </a:txBody>
                  <a:tcPr/>
                </a:tc>
                <a:tc>
                  <a:txBody>
                    <a:bodyPr/>
                    <a:lstStyle/>
                    <a:p>
                      <a:r>
                        <a:rPr lang="en-IN" dirty="0" smtClean="0"/>
                        <a:t>Qualification</a:t>
                      </a:r>
                      <a:endParaRPr lang="en-IN" dirty="0"/>
                    </a:p>
                  </a:txBody>
                  <a:tcPr/>
                </a:tc>
                <a:tc>
                  <a:txBody>
                    <a:bodyPr/>
                    <a:lstStyle/>
                    <a:p>
                      <a:r>
                        <a:rPr lang="en-IN" dirty="0" smtClean="0"/>
                        <a:t>Designation</a:t>
                      </a:r>
                      <a:endParaRPr lang="en-IN" dirty="0"/>
                    </a:p>
                  </a:txBody>
                  <a:tcPr/>
                </a:tc>
                <a:tc>
                  <a:txBody>
                    <a:bodyPr/>
                    <a:lstStyle/>
                    <a:p>
                      <a:r>
                        <a:rPr lang="en-IN" dirty="0" smtClean="0"/>
                        <a:t>Organization</a:t>
                      </a:r>
                      <a:endParaRPr lang="en-IN" dirty="0"/>
                    </a:p>
                  </a:txBody>
                  <a:tcPr/>
                </a:tc>
              </a:tr>
              <a:tr h="370840">
                <a:tc>
                  <a:txBody>
                    <a:bodyPr/>
                    <a:lstStyle/>
                    <a:p>
                      <a:r>
                        <a:rPr lang="en-IN" sz="1200" dirty="0" smtClean="0">
                          <a:latin typeface="Arial" pitchFamily="34" charset="0"/>
                          <a:cs typeface="Arial" pitchFamily="34" charset="0"/>
                        </a:rPr>
                        <a:t>23</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Parwaiz</a:t>
                      </a:r>
                      <a:r>
                        <a:rPr lang="en-IN" sz="1200" baseline="0" dirty="0" smtClean="0">
                          <a:latin typeface="Arial" pitchFamily="34" charset="0"/>
                          <a:cs typeface="Arial" pitchFamily="34" charset="0"/>
                        </a:rPr>
                        <a:t> Alam</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AME</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Manager</a:t>
                      </a:r>
                      <a:r>
                        <a:rPr lang="en-IN" sz="1200" baseline="0" dirty="0" smtClean="0">
                          <a:latin typeface="Arial" pitchFamily="34" charset="0"/>
                          <a:cs typeface="Arial" pitchFamily="34" charset="0"/>
                        </a:rPr>
                        <a:t> MCC</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Indigo</a:t>
                      </a:r>
                      <a:endParaRPr lang="en-IN" sz="1200" dirty="0">
                        <a:latin typeface="Arial" pitchFamily="34" charset="0"/>
                        <a:cs typeface="Arial" pitchFamily="34" charset="0"/>
                      </a:endParaRPr>
                    </a:p>
                  </a:txBody>
                  <a:tcPr/>
                </a:tc>
              </a:tr>
              <a:tr h="370840">
                <a:tc>
                  <a:txBody>
                    <a:bodyPr/>
                    <a:lstStyle/>
                    <a:p>
                      <a:r>
                        <a:rPr lang="en-IN" sz="1200" dirty="0" smtClean="0">
                          <a:latin typeface="Arial" pitchFamily="34" charset="0"/>
                          <a:cs typeface="Arial" pitchFamily="34" charset="0"/>
                        </a:rPr>
                        <a:t>24</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Gourav Dhingra</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B.Tech  Aeronautical </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Asst. Manager</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GMR</a:t>
                      </a:r>
                      <a:endParaRPr lang="en-IN" sz="1200" dirty="0">
                        <a:latin typeface="Arial" pitchFamily="34" charset="0"/>
                        <a:cs typeface="Arial" pitchFamily="34" charset="0"/>
                      </a:endParaRPr>
                    </a:p>
                  </a:txBody>
                  <a:tcPr/>
                </a:tc>
              </a:tr>
              <a:tr h="370840">
                <a:tc>
                  <a:txBody>
                    <a:bodyPr/>
                    <a:lstStyle/>
                    <a:p>
                      <a:r>
                        <a:rPr lang="en-IN" sz="1200" dirty="0" smtClean="0">
                          <a:latin typeface="Arial" pitchFamily="34" charset="0"/>
                          <a:cs typeface="Arial" pitchFamily="34" charset="0"/>
                        </a:rPr>
                        <a:t>25</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Azim Aijaz</a:t>
                      </a:r>
                      <a:endParaRPr lang="en-IN"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latin typeface="Arial" pitchFamily="34" charset="0"/>
                          <a:cs typeface="Arial" pitchFamily="34" charset="0"/>
                        </a:rPr>
                        <a:t>B.Tech  Aeronautical </a:t>
                      </a:r>
                    </a:p>
                    <a:p>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Asst.</a:t>
                      </a:r>
                      <a:r>
                        <a:rPr lang="en-IN" sz="1200" baseline="0" dirty="0" smtClean="0">
                          <a:latin typeface="Arial" pitchFamily="34" charset="0"/>
                          <a:cs typeface="Arial" pitchFamily="34" charset="0"/>
                        </a:rPr>
                        <a:t>Professor</a:t>
                      </a:r>
                      <a:endParaRPr lang="en-IN" sz="1200" dirty="0">
                        <a:latin typeface="Arial" pitchFamily="34" charset="0"/>
                        <a:cs typeface="Arial" pitchFamily="34" charset="0"/>
                      </a:endParaRPr>
                    </a:p>
                  </a:txBody>
                  <a:tcPr/>
                </a:tc>
                <a:tc>
                  <a:txBody>
                    <a:bodyPr/>
                    <a:lstStyle/>
                    <a:p>
                      <a:r>
                        <a:rPr lang="en-IN" sz="1200" dirty="0" smtClean="0">
                          <a:latin typeface="Arial" pitchFamily="34" charset="0"/>
                          <a:cs typeface="Arial" pitchFamily="34" charset="0"/>
                        </a:rPr>
                        <a:t>Trinity Institute of Technology &amp; Research</a:t>
                      </a:r>
                      <a:endParaRPr lang="en-IN" sz="1200" dirty="0">
                        <a:latin typeface="Arial" pitchFamily="34" charset="0"/>
                        <a:cs typeface="Arial" pitchFamily="34" charset="0"/>
                      </a:endParaRPr>
                    </a:p>
                  </a:txBody>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8428883.jpg"/>
          <p:cNvPicPr>
            <a:picLocks noChangeAspect="1"/>
          </p:cNvPicPr>
          <p:nvPr/>
        </p:nvPicPr>
        <p:blipFill>
          <a:blip r:embed="rId2" cstate="print"/>
          <a:srcRect t="4957"/>
          <a:stretch>
            <a:fillRect/>
          </a:stretch>
        </p:blipFill>
        <p:spPr>
          <a:xfrm>
            <a:off x="0" y="0"/>
            <a:ext cx="8153400" cy="5143500"/>
          </a:xfrm>
          <a:prstGeom prst="rect">
            <a:avLst/>
          </a:prstGeom>
        </p:spPr>
      </p:pic>
      <p:sp>
        <p:nvSpPr>
          <p:cNvPr id="3" name="TextBox 2"/>
          <p:cNvSpPr txBox="1"/>
          <p:nvPr/>
        </p:nvSpPr>
        <p:spPr>
          <a:xfrm>
            <a:off x="3810000" y="209550"/>
            <a:ext cx="4191000" cy="769441"/>
          </a:xfrm>
          <a:prstGeom prst="rect">
            <a:avLst/>
          </a:prstGeom>
          <a:noFill/>
        </p:spPr>
        <p:txBody>
          <a:bodyPr wrap="square" rtlCol="0">
            <a:spAutoFit/>
          </a:bodyPr>
          <a:lstStyle/>
          <a:p>
            <a:r>
              <a:rPr lang="en-US" sz="4400" dirty="0" smtClean="0"/>
              <a:t>Vision &amp; Mission</a:t>
            </a:r>
            <a:endParaRPr lang="en-US" sz="4400" dirty="0"/>
          </a:p>
        </p:txBody>
      </p:sp>
    </p:spTree>
  </p:cSld>
  <p:clrMapOvr>
    <a:masterClrMapping/>
  </p:clrMapOvr>
  <p:transition>
    <p:checke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cement.jpg"/>
          <p:cNvPicPr>
            <a:picLocks noChangeAspect="1"/>
          </p:cNvPicPr>
          <p:nvPr/>
        </p:nvPicPr>
        <p:blipFill>
          <a:blip r:embed="rId2" cstate="print"/>
          <a:stretch>
            <a:fillRect/>
          </a:stretch>
        </p:blipFill>
        <p:spPr>
          <a:xfrm>
            <a:off x="152400" y="742950"/>
            <a:ext cx="7543800" cy="4310743"/>
          </a:xfrm>
          <a:prstGeom prst="rect">
            <a:avLst/>
          </a:prstGeom>
        </p:spPr>
      </p:pic>
      <p:sp>
        <p:nvSpPr>
          <p:cNvPr id="3" name="TextBox 2"/>
          <p:cNvSpPr txBox="1"/>
          <p:nvPr/>
        </p:nvSpPr>
        <p:spPr>
          <a:xfrm>
            <a:off x="304800" y="285750"/>
            <a:ext cx="4038600" cy="523220"/>
          </a:xfrm>
          <a:prstGeom prst="rect">
            <a:avLst/>
          </a:prstGeom>
          <a:noFill/>
        </p:spPr>
        <p:txBody>
          <a:bodyPr wrap="square" rtlCol="0">
            <a:spAutoFit/>
          </a:bodyPr>
          <a:lstStyle/>
          <a:p>
            <a:r>
              <a:rPr lang="en-US" sz="2800" b="1" dirty="0" smtClean="0">
                <a:solidFill>
                  <a:schemeClr val="accent4">
                    <a:lumMod val="75000"/>
                  </a:schemeClr>
                </a:solidFill>
                <a:latin typeface="Josefin Sans" pitchFamily="2" charset="0"/>
              </a:rPr>
              <a:t>OUR PAST RECRUITERS</a:t>
            </a:r>
            <a:endParaRPr lang="en-US" sz="2800" b="1" dirty="0">
              <a:solidFill>
                <a:schemeClr val="accent4">
                  <a:lumMod val="75000"/>
                </a:schemeClr>
              </a:solidFill>
              <a:latin typeface="Josefin Sans" pitchFamily="2" charset="0"/>
            </a:endParaRPr>
          </a:p>
        </p:txBody>
      </p:sp>
    </p:spTree>
  </p:cSld>
  <p:clrMapOvr>
    <a:masterClrMapping/>
  </p:clrMapOvr>
  <p:transition>
    <p:wheel spokes="3"/>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90550"/>
            <a:ext cx="6781800" cy="3970318"/>
          </a:xfrm>
          <a:prstGeom prst="rect">
            <a:avLst/>
          </a:prstGeom>
          <a:noFill/>
        </p:spPr>
        <p:txBody>
          <a:bodyPr wrap="square" rtlCol="0">
            <a:spAutoFit/>
          </a:bodyPr>
          <a:lstStyle/>
          <a:p>
            <a:pPr>
              <a:buNone/>
            </a:pPr>
            <a:r>
              <a:rPr lang="en-US" sz="2800" b="1" dirty="0" smtClean="0">
                <a:solidFill>
                  <a:schemeClr val="accent4">
                    <a:lumMod val="75000"/>
                  </a:schemeClr>
                </a:solidFill>
                <a:latin typeface="Josefin Sans" pitchFamily="2" charset="0"/>
              </a:rPr>
              <a:t>FOR STUDENTS PROFILES</a:t>
            </a:r>
          </a:p>
          <a:p>
            <a:pPr>
              <a:buNone/>
            </a:pPr>
            <a:r>
              <a:rPr lang="en-US" dirty="0" smtClean="0">
                <a:latin typeface="Josefin Sans" pitchFamily="2" charset="0"/>
              </a:rPr>
              <a:t>Please see our </a:t>
            </a:r>
            <a:r>
              <a:rPr lang="en-US" dirty="0" smtClean="0">
                <a:solidFill>
                  <a:schemeClr val="accent2">
                    <a:lumMod val="60000"/>
                    <a:lumOff val="40000"/>
                  </a:schemeClr>
                </a:solidFill>
                <a:latin typeface="Josefin Sans" pitchFamily="2" charset="0"/>
                <a:hlinkClick r:id="rId2"/>
              </a:rPr>
              <a:t>placement brochure </a:t>
            </a:r>
            <a:r>
              <a:rPr lang="en-US" dirty="0" smtClean="0">
                <a:solidFill>
                  <a:schemeClr val="accent2">
                    <a:lumMod val="60000"/>
                    <a:lumOff val="40000"/>
                  </a:schemeClr>
                </a:solidFill>
                <a:latin typeface="Josefin Sans" pitchFamily="2" charset="0"/>
              </a:rPr>
              <a:t> </a:t>
            </a:r>
            <a:r>
              <a:rPr lang="en-US" dirty="0" smtClean="0">
                <a:latin typeface="Josefin Sans" pitchFamily="2" charset="0"/>
              </a:rPr>
              <a:t>on college website  OR </a:t>
            </a:r>
          </a:p>
          <a:p>
            <a:pPr>
              <a:buNone/>
            </a:pPr>
            <a:r>
              <a:rPr lang="en-US" dirty="0" smtClean="0">
                <a:latin typeface="Josefin Sans" pitchFamily="2" charset="0"/>
              </a:rPr>
              <a:t>Visit our website - 	</a:t>
            </a:r>
            <a:r>
              <a:rPr lang="en-US" dirty="0" smtClean="0">
                <a:latin typeface="Josefin Sans" pitchFamily="2" charset="0"/>
                <a:hlinkClick r:id="rId3"/>
              </a:rPr>
              <a:t>www.soaneemrana.org</a:t>
            </a:r>
            <a:endParaRPr lang="en-US" dirty="0" smtClean="0">
              <a:latin typeface="Josefin Sans" pitchFamily="2" charset="0"/>
            </a:endParaRPr>
          </a:p>
          <a:p>
            <a:pPr>
              <a:buNone/>
            </a:pPr>
            <a:r>
              <a:rPr lang="en-US" dirty="0" smtClean="0">
                <a:latin typeface="Josefin Sans" pitchFamily="2" charset="0"/>
              </a:rPr>
              <a:t> 		</a:t>
            </a:r>
            <a:r>
              <a:rPr lang="en-US" dirty="0" smtClean="0">
                <a:latin typeface="Josefin Sans" pitchFamily="2" charset="0"/>
                <a:hlinkClick r:id="rId4"/>
              </a:rPr>
              <a:t>www.soaneemrana.com</a:t>
            </a:r>
            <a:r>
              <a:rPr lang="en-US" dirty="0" smtClean="0">
                <a:latin typeface="Josefin Sans" pitchFamily="2" charset="0"/>
              </a:rPr>
              <a:t> </a:t>
            </a:r>
          </a:p>
          <a:p>
            <a:pPr>
              <a:buNone/>
            </a:pPr>
            <a:r>
              <a:rPr lang="en-US" sz="2000" dirty="0" smtClean="0">
                <a:latin typeface="Josefin Sans" pitchFamily="2" charset="0"/>
              </a:rPr>
              <a:t>                                                               </a:t>
            </a:r>
          </a:p>
          <a:p>
            <a:pPr>
              <a:buNone/>
            </a:pPr>
            <a:endParaRPr lang="en-US" sz="2800" b="1" dirty="0" smtClean="0">
              <a:solidFill>
                <a:schemeClr val="accent4">
                  <a:lumMod val="75000"/>
                </a:schemeClr>
              </a:solidFill>
              <a:latin typeface="Josefin Sans" pitchFamily="2" charset="0"/>
            </a:endParaRPr>
          </a:p>
          <a:p>
            <a:pPr>
              <a:buNone/>
            </a:pPr>
            <a:r>
              <a:rPr lang="en-US" sz="2800" b="1" dirty="0" smtClean="0">
                <a:solidFill>
                  <a:schemeClr val="accent4">
                    <a:lumMod val="75000"/>
                  </a:schemeClr>
                </a:solidFill>
                <a:latin typeface="Josefin Sans" pitchFamily="2" charset="0"/>
              </a:rPr>
              <a:t>CONTACT US</a:t>
            </a:r>
          </a:p>
          <a:p>
            <a:pPr>
              <a:buNone/>
            </a:pPr>
            <a:r>
              <a:rPr lang="en-US" sz="2000" dirty="0" smtClean="0">
                <a:latin typeface="Josefin Sans" pitchFamily="2" charset="0"/>
              </a:rPr>
              <a:t>Mr. C.C. ASHOKA (Director)</a:t>
            </a:r>
          </a:p>
          <a:p>
            <a:pPr>
              <a:buNone/>
            </a:pPr>
            <a:r>
              <a:rPr lang="en-US" sz="2000" dirty="0" smtClean="0">
                <a:latin typeface="Josefin Sans" pitchFamily="2" charset="0"/>
              </a:rPr>
              <a:t>Mobile – 9314009020, 9350209008</a:t>
            </a:r>
          </a:p>
          <a:p>
            <a:pPr marL="342900" lvl="7" indent="-342900">
              <a:buNone/>
            </a:pPr>
            <a:r>
              <a:rPr lang="en-US" dirty="0" smtClean="0">
                <a:latin typeface="Josefin Sans" pitchFamily="2" charset="0"/>
              </a:rPr>
              <a:t>E-Mail – </a:t>
            </a:r>
            <a:r>
              <a:rPr lang="en-US" dirty="0" smtClean="0">
                <a:latin typeface="Josefin Sans" pitchFamily="2" charset="0"/>
                <a:hlinkClick r:id="rId5"/>
              </a:rPr>
              <a:t>ccashoka@gmail.com</a:t>
            </a:r>
            <a:endParaRPr lang="en-US" dirty="0" smtClean="0">
              <a:latin typeface="Josefin Sans" pitchFamily="2" charset="0"/>
            </a:endParaRPr>
          </a:p>
          <a:p>
            <a:pPr marL="342900" lvl="7" indent="-342900">
              <a:buNone/>
            </a:pPr>
            <a:endParaRPr lang="en-US" dirty="0" smtClean="0">
              <a:latin typeface="Josefin Sans" pitchFamily="2" charset="0"/>
            </a:endParaRPr>
          </a:p>
          <a:p>
            <a:pPr>
              <a:buNone/>
            </a:pPr>
            <a:r>
              <a:rPr lang="en-US" dirty="0" smtClean="0">
                <a:latin typeface="Josefin Sans" pitchFamily="2" charset="0"/>
              </a:rPr>
              <a:t>	</a:t>
            </a:r>
            <a:endParaRPr lang="en-US" dirty="0">
              <a:latin typeface="Josefin Sans" pitchFamily="2" charset="0"/>
            </a:endParaRPr>
          </a:p>
        </p:txBody>
      </p:sp>
    </p:spTree>
  </p:cSld>
  <p:clrMapOvr>
    <a:masterClrMapping/>
  </p:clrMapOvr>
  <p:transition>
    <p:push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61950"/>
            <a:ext cx="6934200" cy="4555093"/>
          </a:xfrm>
          <a:prstGeom prst="rect">
            <a:avLst/>
          </a:prstGeom>
          <a:noFill/>
        </p:spPr>
        <p:txBody>
          <a:bodyPr wrap="square" rtlCol="0">
            <a:spAutoFit/>
          </a:bodyPr>
          <a:lstStyle/>
          <a:p>
            <a:pPr>
              <a:buNone/>
            </a:pPr>
            <a:r>
              <a:rPr lang="en-US" sz="2800" b="1" dirty="0" smtClean="0">
                <a:solidFill>
                  <a:schemeClr val="accent4">
                    <a:lumMod val="75000"/>
                  </a:schemeClr>
                </a:solidFill>
                <a:latin typeface="Josefin Sans" pitchFamily="2" charset="0"/>
              </a:rPr>
              <a:t>CORPORATE OFFICE</a:t>
            </a:r>
          </a:p>
          <a:p>
            <a:pPr>
              <a:buNone/>
            </a:pPr>
            <a:r>
              <a:rPr lang="en-US" dirty="0" smtClean="0">
                <a:latin typeface="Josefin Sans" pitchFamily="2" charset="0"/>
              </a:rPr>
              <a:t>	SCHOOL OF AERONAUTICS</a:t>
            </a:r>
          </a:p>
          <a:p>
            <a:pPr>
              <a:buNone/>
            </a:pPr>
            <a:r>
              <a:rPr lang="en-US" dirty="0" smtClean="0">
                <a:latin typeface="Josefin Sans" pitchFamily="2" charset="0"/>
              </a:rPr>
              <a:t>	H 974, </a:t>
            </a:r>
            <a:r>
              <a:rPr lang="en-US" dirty="0" err="1" smtClean="0">
                <a:latin typeface="Josefin Sans" pitchFamily="2" charset="0"/>
              </a:rPr>
              <a:t>Palam</a:t>
            </a:r>
            <a:r>
              <a:rPr lang="en-US" dirty="0" smtClean="0">
                <a:latin typeface="Josefin Sans" pitchFamily="2" charset="0"/>
              </a:rPr>
              <a:t> Extension, Part 1, Sector 7</a:t>
            </a:r>
          </a:p>
          <a:p>
            <a:pPr>
              <a:buNone/>
            </a:pPr>
            <a:r>
              <a:rPr lang="en-US" dirty="0" smtClean="0">
                <a:latin typeface="Josefin Sans" pitchFamily="2" charset="0"/>
              </a:rPr>
              <a:t>	</a:t>
            </a:r>
            <a:r>
              <a:rPr lang="en-US" dirty="0" err="1" smtClean="0">
                <a:latin typeface="Josefin Sans" pitchFamily="2" charset="0"/>
              </a:rPr>
              <a:t>Dwarka</a:t>
            </a:r>
            <a:r>
              <a:rPr lang="en-US" dirty="0" smtClean="0">
                <a:latin typeface="Josefin Sans" pitchFamily="2" charset="0"/>
              </a:rPr>
              <a:t>, New Delhi 110077</a:t>
            </a:r>
          </a:p>
          <a:p>
            <a:pPr>
              <a:buNone/>
            </a:pPr>
            <a:r>
              <a:rPr lang="en-US" dirty="0" smtClean="0">
                <a:latin typeface="Josefin Sans" pitchFamily="2" charset="0"/>
              </a:rPr>
              <a:t>	Phone: 08800228720, 9311209012</a:t>
            </a:r>
          </a:p>
          <a:p>
            <a:pPr>
              <a:buNone/>
            </a:pPr>
            <a:endParaRPr lang="en-US" dirty="0" smtClean="0">
              <a:latin typeface="Josefin Sans" pitchFamily="2" charset="0"/>
            </a:endParaRPr>
          </a:p>
          <a:p>
            <a:pPr>
              <a:buNone/>
            </a:pPr>
            <a:r>
              <a:rPr lang="en-US" sz="2800" b="1" dirty="0" smtClean="0">
                <a:solidFill>
                  <a:schemeClr val="accent4">
                    <a:lumMod val="75000"/>
                  </a:schemeClr>
                </a:solidFill>
                <a:latin typeface="Josefin Sans" pitchFamily="2" charset="0"/>
              </a:rPr>
              <a:t>NEEMRANA CAMPUS</a:t>
            </a:r>
          </a:p>
          <a:p>
            <a:pPr>
              <a:buNone/>
            </a:pPr>
            <a:r>
              <a:rPr lang="en-US" dirty="0" smtClean="0">
                <a:latin typeface="Josefin Sans" pitchFamily="2" charset="0"/>
              </a:rPr>
              <a:t> 	SCHOOL OF AERONAUTICS (NEEMRANA)</a:t>
            </a:r>
          </a:p>
          <a:p>
            <a:pPr>
              <a:buNone/>
            </a:pPr>
            <a:r>
              <a:rPr lang="en-US" dirty="0" smtClean="0">
                <a:latin typeface="Josefin Sans" pitchFamily="2" charset="0"/>
              </a:rPr>
              <a:t>	I - 04, RIICO Industrial Area,</a:t>
            </a:r>
          </a:p>
          <a:p>
            <a:pPr>
              <a:buNone/>
            </a:pPr>
            <a:r>
              <a:rPr lang="en-US" dirty="0" smtClean="0">
                <a:latin typeface="Josefin Sans" pitchFamily="2" charset="0"/>
              </a:rPr>
              <a:t>	Delhi- </a:t>
            </a:r>
            <a:r>
              <a:rPr lang="en-US" dirty="0" err="1" smtClean="0">
                <a:latin typeface="Josefin Sans" pitchFamily="2" charset="0"/>
              </a:rPr>
              <a:t>Jaipur</a:t>
            </a:r>
            <a:r>
              <a:rPr lang="en-US" dirty="0" smtClean="0">
                <a:latin typeface="Josefin Sans" pitchFamily="2" charset="0"/>
              </a:rPr>
              <a:t> Highway NH -8</a:t>
            </a:r>
          </a:p>
          <a:p>
            <a:pPr>
              <a:buNone/>
            </a:pPr>
            <a:r>
              <a:rPr lang="en-US" dirty="0" smtClean="0">
                <a:latin typeface="Josefin Sans" pitchFamily="2" charset="0"/>
              </a:rPr>
              <a:t>	</a:t>
            </a:r>
            <a:r>
              <a:rPr lang="en-US" dirty="0" err="1" smtClean="0">
                <a:latin typeface="Josefin Sans" pitchFamily="2" charset="0"/>
              </a:rPr>
              <a:t>Neemrana</a:t>
            </a:r>
            <a:r>
              <a:rPr lang="en-US" dirty="0" smtClean="0">
                <a:latin typeface="Josefin Sans" pitchFamily="2" charset="0"/>
              </a:rPr>
              <a:t>, Rajasthan</a:t>
            </a:r>
          </a:p>
          <a:p>
            <a:pPr>
              <a:buNone/>
            </a:pPr>
            <a:r>
              <a:rPr lang="en-US" dirty="0" smtClean="0">
                <a:latin typeface="Josefin Sans" pitchFamily="2" charset="0"/>
              </a:rPr>
              <a:t>	Phone: 9314009020, 9314009035</a:t>
            </a:r>
          </a:p>
          <a:p>
            <a:pPr>
              <a:buNone/>
            </a:pPr>
            <a:endParaRPr lang="en-US" dirty="0" smtClean="0">
              <a:latin typeface="Josefin Sans" pitchFamily="2" charset="0"/>
            </a:endParaRPr>
          </a:p>
          <a:p>
            <a:pPr algn="ctr">
              <a:buNone/>
            </a:pPr>
            <a:r>
              <a:rPr lang="en-US" b="1" dirty="0" smtClean="0">
                <a:solidFill>
                  <a:srgbClr val="C00000"/>
                </a:solidFill>
                <a:latin typeface="Josefin Sans" pitchFamily="2" charset="0"/>
              </a:rPr>
              <a:t>CAMPUS PLACEMENT PROGRAM CAN BE ARRANGED AT ANY OF THE LOCATIONS AS PER CONVENIENCE</a:t>
            </a:r>
            <a:endParaRPr lang="en-US" dirty="0"/>
          </a:p>
        </p:txBody>
      </p:sp>
    </p:spTree>
  </p:cSld>
  <p:clrMapOvr>
    <a:masterClrMapping/>
  </p:clrMapOvr>
  <p:transition>
    <p:wheel spokes="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387084"/>
            <a:ext cx="6705600" cy="523220"/>
          </a:xfrm>
          <a:prstGeom prst="rect">
            <a:avLst/>
          </a:prstGeom>
          <a:noFill/>
        </p:spPr>
        <p:txBody>
          <a:bodyPr wrap="square" rtlCol="0">
            <a:spAutoFit/>
          </a:bodyPr>
          <a:lstStyle/>
          <a:p>
            <a:pPr algn="ctr"/>
            <a:r>
              <a:rPr lang="en-US" sz="2800" b="1" dirty="0" smtClean="0">
                <a:solidFill>
                  <a:srgbClr val="C00000"/>
                </a:solidFill>
                <a:latin typeface="Josefin Sans" pitchFamily="2" charset="0"/>
              </a:rPr>
              <a:t>THANKS FOR YOUR VALUABLE TIME</a:t>
            </a:r>
            <a:endParaRPr lang="en-US" sz="2800" b="1" dirty="0">
              <a:solidFill>
                <a:srgbClr val="C00000"/>
              </a:solidFill>
              <a:latin typeface="Josefin Sans" pitchFamily="2" charset="0"/>
            </a:endParaRPr>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409993"/>
            <a:ext cx="7315200" cy="4247317"/>
          </a:xfrm>
          <a:prstGeom prst="rect">
            <a:avLst/>
          </a:prstGeom>
          <a:noFill/>
        </p:spPr>
        <p:txBody>
          <a:bodyPr wrap="square" rtlCol="0" anchor="ctr">
            <a:spAutoFit/>
          </a:bodyPr>
          <a:lstStyle/>
          <a:p>
            <a:pPr>
              <a:lnSpc>
                <a:spcPct val="150000"/>
              </a:lnSpc>
              <a:buNone/>
            </a:pPr>
            <a:r>
              <a:rPr lang="en-US" sz="2800" b="1" dirty="0" smtClean="0">
                <a:solidFill>
                  <a:schemeClr val="accent4">
                    <a:lumMod val="75000"/>
                  </a:schemeClr>
                </a:solidFill>
                <a:latin typeface="Josefin Sans" pitchFamily="2" charset="0"/>
              </a:rPr>
              <a:t>THE VISION</a:t>
            </a:r>
          </a:p>
          <a:p>
            <a:pPr>
              <a:lnSpc>
                <a:spcPct val="150000"/>
              </a:lnSpc>
              <a:buNone/>
            </a:pPr>
            <a:r>
              <a:rPr lang="en-US" dirty="0" smtClean="0">
                <a:latin typeface="Josefin Sans" pitchFamily="2" charset="0"/>
              </a:rPr>
              <a:t>"To make every man a success and no man a failure."</a:t>
            </a:r>
          </a:p>
          <a:p>
            <a:pPr>
              <a:lnSpc>
                <a:spcPct val="150000"/>
              </a:lnSpc>
              <a:buNone/>
            </a:pPr>
            <a:r>
              <a:rPr lang="en-US" sz="1600" b="1" dirty="0" smtClean="0">
                <a:solidFill>
                  <a:srgbClr val="FF0000"/>
                </a:solidFill>
                <a:latin typeface="Josefin Sans" pitchFamily="2" charset="0"/>
              </a:rPr>
              <a:t>   </a:t>
            </a:r>
          </a:p>
          <a:p>
            <a:pPr>
              <a:lnSpc>
                <a:spcPct val="150000"/>
              </a:lnSpc>
              <a:buNone/>
            </a:pPr>
            <a:r>
              <a:rPr lang="en-US" sz="2800" b="1" dirty="0" smtClean="0">
                <a:solidFill>
                  <a:schemeClr val="accent4">
                    <a:lumMod val="75000"/>
                  </a:schemeClr>
                </a:solidFill>
                <a:latin typeface="Josefin Sans" pitchFamily="2" charset="0"/>
              </a:rPr>
              <a:t>THE MISSION</a:t>
            </a:r>
          </a:p>
          <a:p>
            <a:pPr algn="just">
              <a:lnSpc>
                <a:spcPct val="150000"/>
              </a:lnSpc>
              <a:buNone/>
            </a:pPr>
            <a:r>
              <a:rPr lang="en-US" dirty="0" smtClean="0">
                <a:latin typeface="Josefin Sans" pitchFamily="2" charset="0"/>
              </a:rPr>
              <a:t>To provide every individual with a conducive environment suitable to achieve his/her career goals with a strong emphasis on personality development and to offer the academically inclined resources to gain quality education in all spheres of engineering, applied sciences and management, without  compromising on the quality and code of ethics of each student of the institution.</a:t>
            </a:r>
          </a:p>
        </p:txBody>
      </p:sp>
    </p:spTree>
  </p:cSld>
  <p:clrMapOvr>
    <a:masterClrMapping/>
  </p:clrMapOvr>
  <p:transition>
    <p:newsfla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urses.jpg"/>
          <p:cNvPicPr>
            <a:picLocks noChangeAspect="1"/>
          </p:cNvPicPr>
          <p:nvPr/>
        </p:nvPicPr>
        <p:blipFill>
          <a:blip r:embed="rId2" cstate="print"/>
          <a:stretch>
            <a:fillRect/>
          </a:stretch>
        </p:blipFill>
        <p:spPr>
          <a:xfrm>
            <a:off x="609600" y="0"/>
            <a:ext cx="6854957" cy="5143500"/>
          </a:xfrm>
          <a:prstGeom prst="rect">
            <a:avLst/>
          </a:prstGeom>
        </p:spPr>
      </p:pic>
    </p:spTree>
  </p:cSld>
  <p:clrMapOvr>
    <a:masterClrMapping/>
  </p:clrMapOvr>
  <p:transition>
    <p:wheel spokes="2"/>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590550"/>
            <a:ext cx="6400800" cy="4570482"/>
          </a:xfrm>
          <a:prstGeom prst="rect">
            <a:avLst/>
          </a:prstGeom>
          <a:noFill/>
        </p:spPr>
        <p:txBody>
          <a:bodyPr wrap="square" rtlCol="0">
            <a:spAutoFit/>
          </a:bodyPr>
          <a:lstStyle/>
          <a:p>
            <a:pPr lvl="0" algn="just">
              <a:lnSpc>
                <a:spcPct val="150000"/>
              </a:lnSpc>
              <a:buNone/>
            </a:pPr>
            <a:r>
              <a:rPr lang="en-US" sz="2800" b="1" dirty="0" smtClean="0">
                <a:solidFill>
                  <a:schemeClr val="accent4">
                    <a:lumMod val="75000"/>
                  </a:schemeClr>
                </a:solidFill>
                <a:latin typeface="Josefin Sans" pitchFamily="2" charset="0"/>
              </a:rPr>
              <a:t>OUR ACADEMIC PROGRAMS </a:t>
            </a:r>
          </a:p>
          <a:p>
            <a:pPr lvl="0" algn="just">
              <a:lnSpc>
                <a:spcPct val="150000"/>
              </a:lnSpc>
              <a:buNone/>
            </a:pPr>
            <a:r>
              <a:rPr lang="en-US" b="1" dirty="0" smtClean="0">
                <a:solidFill>
                  <a:srgbClr val="FFC000"/>
                </a:solidFill>
                <a:latin typeface="Josefin Sans" pitchFamily="2" charset="0"/>
              </a:rPr>
              <a:t>B. Tech (Aeronautical Engineering), 4 Yrs Duration.</a:t>
            </a:r>
          </a:p>
          <a:p>
            <a:pPr lvl="0" algn="just">
              <a:lnSpc>
                <a:spcPct val="150000"/>
              </a:lnSpc>
              <a:buNone/>
            </a:pPr>
            <a:r>
              <a:rPr lang="en-US" sz="1400" dirty="0">
                <a:latin typeface="Josefin Sans" pitchFamily="2" charset="0"/>
              </a:rPr>
              <a:t>The course curriculum of Aeronautical Engineering is made up of maintenance as well as design aspect of the present day aviation and aerospace engineering. It prepares graduates with knowledge, problem solving ability, hands-on skills to enter career in the design, installation, manufacturing, testing, evaluation, </a:t>
            </a:r>
            <a:r>
              <a:rPr lang="en-US" sz="1400" b="1" dirty="0">
                <a:latin typeface="Josefin Sans" pitchFamily="2" charset="0"/>
              </a:rPr>
              <a:t>Quality Control &amp; Planning, technical sales, and Maintenance of Aircraft System.</a:t>
            </a:r>
            <a:endParaRPr lang="en-US" sz="1400" b="1" dirty="0" smtClean="0">
              <a:solidFill>
                <a:srgbClr val="FFC000"/>
              </a:solidFill>
              <a:latin typeface="Josefin Sans" pitchFamily="2" charset="0"/>
            </a:endParaRPr>
          </a:p>
          <a:p>
            <a:pPr lvl="0" algn="just">
              <a:lnSpc>
                <a:spcPct val="150000"/>
              </a:lnSpc>
              <a:buNone/>
            </a:pPr>
            <a:r>
              <a:rPr lang="en-US" b="1" dirty="0" smtClean="0">
                <a:solidFill>
                  <a:srgbClr val="FFC000"/>
                </a:solidFill>
                <a:latin typeface="Josefin Sans" pitchFamily="2" charset="0"/>
              </a:rPr>
              <a:t>Aircraft Maintenance Engineering , 3 Yrs  Duration.</a:t>
            </a:r>
          </a:p>
          <a:p>
            <a:pPr lvl="0" algn="just">
              <a:lnSpc>
                <a:spcPct val="150000"/>
              </a:lnSpc>
              <a:buNone/>
            </a:pPr>
            <a:r>
              <a:rPr lang="en-US" sz="1400" dirty="0" smtClean="0">
                <a:latin typeface="Josefin Sans" pitchFamily="2" charset="0"/>
              </a:rPr>
              <a:t>The course curriculum of Aircraft Maintenance Engineering is made up for Avionics System of the Aircraft. Students are given hands on experience on testing and calibration of Aircraft Avionics Components.</a:t>
            </a:r>
            <a:endParaRPr lang="en-US" sz="1400" b="1" dirty="0" smtClean="0">
              <a:solidFill>
                <a:srgbClr val="FFC000"/>
              </a:solidFill>
              <a:latin typeface="Josefin Sans" pitchFamily="2" charset="0"/>
            </a:endParaRPr>
          </a:p>
          <a:p>
            <a:pPr lvl="0" algn="just">
              <a:lnSpc>
                <a:spcPct val="150000"/>
              </a:lnSpc>
              <a:buNone/>
            </a:pPr>
            <a:endParaRPr lang="en-US" b="1" dirty="0" smtClean="0">
              <a:solidFill>
                <a:srgbClr val="FFC000"/>
              </a:solidFill>
              <a:latin typeface="Josefin Sans" pitchFamily="2" charset="0"/>
            </a:endParaRPr>
          </a:p>
        </p:txBody>
      </p:sp>
    </p:spTree>
  </p:cSld>
  <p:clrMapOvr>
    <a:masterClrMapping/>
  </p:clrMapOvr>
  <p:transition>
    <p:check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culty-meeting.160210.jpg"/>
          <p:cNvPicPr>
            <a:picLocks noChangeAspect="1"/>
          </p:cNvPicPr>
          <p:nvPr/>
        </p:nvPicPr>
        <p:blipFill>
          <a:blip r:embed="rId2" cstate="print"/>
          <a:srcRect r="15787"/>
          <a:stretch>
            <a:fillRect/>
          </a:stretch>
        </p:blipFill>
        <p:spPr>
          <a:xfrm>
            <a:off x="0" y="0"/>
            <a:ext cx="8153400" cy="5143500"/>
          </a:xfrm>
          <a:prstGeom prst="rect">
            <a:avLst/>
          </a:prstGeom>
        </p:spPr>
      </p:pic>
      <p:sp>
        <p:nvSpPr>
          <p:cNvPr id="3" name="TextBox 2"/>
          <p:cNvSpPr txBox="1"/>
          <p:nvPr/>
        </p:nvSpPr>
        <p:spPr>
          <a:xfrm>
            <a:off x="2971800" y="285750"/>
            <a:ext cx="5029200" cy="769441"/>
          </a:xfrm>
          <a:prstGeom prst="rect">
            <a:avLst/>
          </a:prstGeom>
          <a:noFill/>
        </p:spPr>
        <p:txBody>
          <a:bodyPr wrap="square" rtlCol="0">
            <a:spAutoFit/>
          </a:bodyPr>
          <a:lstStyle/>
          <a:p>
            <a:pPr algn="r"/>
            <a:r>
              <a:rPr lang="en-US" sz="4400" dirty="0" smtClean="0"/>
              <a:t>Teaching &amp; Faculty</a:t>
            </a:r>
            <a:endParaRPr lang="en-US" sz="4400" dirty="0"/>
          </a:p>
        </p:txBody>
      </p:sp>
    </p:spTree>
  </p:cSld>
  <p:clrMapOvr>
    <a:masterClrMapping/>
  </p:clrMapOvr>
  <p:transition>
    <p:wheel spokes="3"/>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613</TotalTime>
  <Words>1204</Words>
  <Application>Microsoft Office PowerPoint</Application>
  <PresentationFormat>On-screen Show (16:9)</PresentationFormat>
  <Paragraphs>299</Paragraphs>
  <Slides>53</Slides>
  <Notes>0</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Opulent</vt:lpstr>
      <vt:lpstr>School of Aeronautics   PLACEMENT PRESENTATION</vt:lpstr>
      <vt:lpstr>THE INSIDE</vt:lpstr>
      <vt:lpstr>Introduction     about School of Aeronautics</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CCASHOKA</cp:lastModifiedBy>
  <cp:revision>173</cp:revision>
  <dcterms:created xsi:type="dcterms:W3CDTF">2016-04-09T10:58:29Z</dcterms:created>
  <dcterms:modified xsi:type="dcterms:W3CDTF">2018-04-08T17:30:09Z</dcterms:modified>
</cp:coreProperties>
</file>